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89" r:id="rId5"/>
    <p:sldId id="260" r:id="rId6"/>
    <p:sldId id="283" r:id="rId7"/>
    <p:sldId id="261" r:id="rId8"/>
    <p:sldId id="268" r:id="rId9"/>
    <p:sldId id="269" r:id="rId10"/>
    <p:sldId id="270" r:id="rId11"/>
    <p:sldId id="271" r:id="rId12"/>
    <p:sldId id="272" r:id="rId13"/>
    <p:sldId id="273" r:id="rId14"/>
    <p:sldId id="290" r:id="rId15"/>
    <p:sldId id="291" r:id="rId16"/>
    <p:sldId id="292" r:id="rId17"/>
    <p:sldId id="293" r:id="rId18"/>
    <p:sldId id="294" r:id="rId19"/>
    <p:sldId id="275" r:id="rId20"/>
    <p:sldId id="288" r:id="rId21"/>
    <p:sldId id="281"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3998" autoAdjust="0"/>
  </p:normalViewPr>
  <p:slideViewPr>
    <p:cSldViewPr snapToGrid="0">
      <p:cViewPr varScale="1">
        <p:scale>
          <a:sx n="109" d="100"/>
          <a:sy n="109" d="100"/>
        </p:scale>
        <p:origin x="1578"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becdb1d98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becdb1d98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Supervised and non parametric algo. It classifies data based on proximity with its k nearest neighbours.  Computationally costly to implement </a:t>
            </a:r>
            <a:r>
              <a:rPr lang="en-IN" dirty="0" err="1"/>
              <a:t>knn</a:t>
            </a:r>
            <a:r>
              <a:rPr lang="en-IN" dirty="0"/>
              <a:t> when working with large datasets as it only stores the data in training phase and calculates for </a:t>
            </a:r>
            <a:r>
              <a:rPr lang="en-IN" dirty="0" err="1"/>
              <a:t>knn</a:t>
            </a:r>
            <a:r>
              <a:rPr lang="en-IN" dirty="0"/>
              <a:t> using stored data in testing phase. We went with k = 5.</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becdb1d9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becdb1d9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becdb1d98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becdb1d98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becdb1d9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becdb1d9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becdb1d9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becdb1d9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0686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becdb1d9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becdb1d9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5945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becdb1d9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becdb1d9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6239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becdb1d9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becdb1d9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8676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becdb1d9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becdb1d9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46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becdb1d9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becdb1d9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Visualization of accuracy of all the models.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becdb1d98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becdb1d98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We have compiled the accuracy of all the models here for reference. This table has results for both training and testing phase. Highest accuracy – Light GBM : 88.09%. Least accuracy – Naïve Bayes: 68.22%.</a:t>
            </a:r>
            <a:endParaRPr lang="en-US" dirty="0"/>
          </a:p>
        </p:txBody>
      </p:sp>
    </p:spTree>
    <p:extLst>
      <p:ext uri="{BB962C8B-B14F-4D97-AF65-F5344CB8AC3E}">
        <p14:creationId xmlns:p14="http://schemas.microsoft.com/office/powerpoint/2010/main" val="2289760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6f9e470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Every company evaluates their applicants before hiring them thoroughly. This process is complicated and involves cost benefit analysis at multiple levels. Our project is targeting the willingness of a candidate to join the company. This dataset is provided by a company that hosted a bootcamp of sorts and wants to </a:t>
            </a:r>
            <a:r>
              <a:rPr lang="en-IN" dirty="0" err="1"/>
              <a:t>analyze</a:t>
            </a:r>
            <a:r>
              <a:rPr lang="en-IN" dirty="0"/>
              <a:t> whether the applicants to the bootcamp would be willing to join them and leave their current jobs. Doing this would reduce their waste of resources on candidates who would have a very low chance of joining the company.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becdb1d98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becdb1d98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 dataset contains 14 columns including the target column with 19 thousand samples. The dataset involves features that provide information about candidates demographics, their relevant experience, the time they spent to complete the training, etc. Our task is to classify whether the candidate is willing to join the company and leave their current job or not.</a:t>
            </a:r>
            <a:endParaRPr dirty="0"/>
          </a:p>
        </p:txBody>
      </p:sp>
    </p:spTree>
    <p:extLst>
      <p:ext uri="{BB962C8B-B14F-4D97-AF65-F5344CB8AC3E}">
        <p14:creationId xmlns:p14="http://schemas.microsoft.com/office/powerpoint/2010/main" val="52117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becdb1d98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becdb1d98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As mentioned earlier, we have 13 features and they can be seen on this slide. The features shed light on the candidates demographics like their city, their gender etc. They also give information about their education and current job.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IN" dirty="0"/>
              <a:t>Our data has certain issues that need to be solved before we can start implementing models on it. The data has a large number of missing values, as we can see in the table, almost every column has missing values and some of them even have almost a third of them missing. Because of this, we cannot just simply drop the rows with missing values. </a:t>
            </a:r>
          </a:p>
          <a:p>
            <a:pPr marL="139700" indent="0">
              <a:buNone/>
            </a:pPr>
            <a:endParaRPr lang="en-IN" dirty="0"/>
          </a:p>
          <a:p>
            <a:pPr marL="139700" indent="0">
              <a:buNone/>
            </a:pPr>
            <a:r>
              <a:rPr lang="en-IN" dirty="0"/>
              <a:t>Another issue we need to tackle before solving the issue of missing values is high cardinality. Features like city and enrolled university have a large number of possible values which does not allow us to use simple imputation methods like substituting with the mean or median of the feature. Hence, we first use a label encoder to convert the categorical columns to numerical columns. </a:t>
            </a:r>
          </a:p>
          <a:p>
            <a:pPr marL="139700" indent="0">
              <a:buNone/>
            </a:pPr>
            <a:endParaRPr lang="en-IN" dirty="0"/>
          </a:p>
          <a:p>
            <a:pPr marL="139700" indent="0">
              <a:buNone/>
            </a:pPr>
            <a:r>
              <a:rPr lang="en-US" dirty="0"/>
              <a:t>We then use an iterative imputer to impute the missing values. The working behind this imputer is, it considers the column to be filled as a target and the rest of features as the feature set and makes predictions. This works in a round robin fashion and can go for a set amount of iterations but will stop early if there is no change as per the defined tolerance value. </a:t>
            </a:r>
            <a:endParaRPr lang="en-IN" dirty="0"/>
          </a:p>
        </p:txBody>
      </p:sp>
    </p:spTree>
    <p:extLst>
      <p:ext uri="{BB962C8B-B14F-4D97-AF65-F5344CB8AC3E}">
        <p14:creationId xmlns:p14="http://schemas.microsoft.com/office/powerpoint/2010/main" val="4103097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IN" dirty="0"/>
              <a:t>The next issue we noticed the imbalanced nature of the dataset. As we can see from this graph, there is a huge difference between the samples for target 0 as compared to target 1. For this, we use SMOTE which stands for synthetic minority over sampling technique. SMOTE is a type of data augmentation technique combined with over sampling. It takes k nearest </a:t>
            </a:r>
            <a:r>
              <a:rPr lang="en-IN" dirty="0" err="1"/>
              <a:t>neighbors</a:t>
            </a:r>
            <a:r>
              <a:rPr lang="en-IN" dirty="0"/>
              <a:t>, pick one randomly and calculate the vector that connects the two. Then multiply this vector with a random number between 0 and 1. This gives us synthetic data while making sure it is not too different from the original data.</a:t>
            </a:r>
          </a:p>
          <a:p>
            <a:pPr marL="139700" indent="0">
              <a:buNone/>
            </a:pPr>
            <a:endParaRPr lang="en-IN" dirty="0"/>
          </a:p>
          <a:p>
            <a:pPr marL="139700" indent="0">
              <a:buNone/>
            </a:pPr>
            <a:endParaRPr lang="en-US" dirty="0"/>
          </a:p>
        </p:txBody>
      </p:sp>
    </p:spTree>
    <p:extLst>
      <p:ext uri="{BB962C8B-B14F-4D97-AF65-F5344CB8AC3E}">
        <p14:creationId xmlns:p14="http://schemas.microsoft.com/office/powerpoint/2010/main" val="280874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becdb1d9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becdb1d9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These are the algorithms that we decided to implement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becdb1d98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becdb1d98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Naïve is a probabilistic classifier. Fast and easy to implement. Got an accuracy of 0.68 which is on a lower side because it requires the predictor variables to be independent which isn’t the case with our data.</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171450" indent="-171450">
              <a:buFont typeface="Arial" panose="020B0604020202020204" pitchFamily="34" charset="0"/>
              <a:buChar char="•"/>
              <a:defRPr/>
            </a:lvl1pPr>
            <a:lvl2pPr marL="171450" indent="-1714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10/11/2023</a:t>
            </a:fld>
            <a:endParaRPr lang="en-US" dirty="0"/>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dirty="0"/>
          </a:p>
        </p:txBody>
      </p:sp>
    </p:spTree>
    <p:extLst>
      <p:ext uri="{BB962C8B-B14F-4D97-AF65-F5344CB8AC3E}">
        <p14:creationId xmlns:p14="http://schemas.microsoft.com/office/powerpoint/2010/main" val="224779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arashnic/hr-analytics-job-change-of-data-scientist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242667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CS 513</a:t>
            </a:r>
            <a:br>
              <a:rPr lang="en" b="1" dirty="0"/>
            </a:br>
            <a:r>
              <a:rPr lang="en" b="1" dirty="0"/>
              <a:t>Knowledge Discovery and Data Mining</a:t>
            </a:r>
            <a:endParaRPr b="1" dirty="0"/>
          </a:p>
        </p:txBody>
      </p:sp>
      <p:sp>
        <p:nvSpPr>
          <p:cNvPr id="86" name="Google Shape;86;p13"/>
          <p:cNvSpPr txBox="1">
            <a:spLocks noGrp="1"/>
          </p:cNvSpPr>
          <p:nvPr>
            <p:ph type="subTitle" idx="1"/>
          </p:nvPr>
        </p:nvSpPr>
        <p:spPr>
          <a:xfrm>
            <a:off x="598088" y="3678488"/>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HR Analytics – Likeliness of a Data Scientist to switch job</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KNN </a:t>
            </a:r>
            <a:r>
              <a:rPr lang="en" sz="2400" b="1" i="1" dirty="0"/>
              <a:t>(k = 5)</a:t>
            </a:r>
            <a:endParaRPr sz="2400" b="1" i="1" dirty="0"/>
          </a:p>
        </p:txBody>
      </p:sp>
      <p:pic>
        <p:nvPicPr>
          <p:cNvPr id="184" name="Google Shape;184;p27"/>
          <p:cNvPicPr preferRelativeResize="0"/>
          <p:nvPr/>
        </p:nvPicPr>
        <p:blipFill>
          <a:blip r:embed="rId3"/>
          <a:srcRect/>
          <a:stretch/>
        </p:blipFill>
        <p:spPr>
          <a:xfrm>
            <a:off x="1001806" y="1378324"/>
            <a:ext cx="6305030" cy="23737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Logistic Regression</a:t>
            </a:r>
            <a:endParaRPr sz="2400" b="1" dirty="0"/>
          </a:p>
        </p:txBody>
      </p:sp>
      <p:pic>
        <p:nvPicPr>
          <p:cNvPr id="190" name="Google Shape;190;p28"/>
          <p:cNvPicPr preferRelativeResize="0"/>
          <p:nvPr/>
        </p:nvPicPr>
        <p:blipFill>
          <a:blip r:embed="rId3"/>
          <a:srcRect/>
          <a:stretch/>
        </p:blipFill>
        <p:spPr>
          <a:xfrm>
            <a:off x="860613" y="1289715"/>
            <a:ext cx="6656294" cy="25640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Decision Tree</a:t>
            </a:r>
            <a:endParaRPr sz="2400" b="1" dirty="0"/>
          </a:p>
        </p:txBody>
      </p:sp>
      <p:pic>
        <p:nvPicPr>
          <p:cNvPr id="196" name="Google Shape;196;p29"/>
          <p:cNvPicPr preferRelativeResize="0"/>
          <p:nvPr/>
        </p:nvPicPr>
        <p:blipFill>
          <a:blip r:embed="rId3"/>
          <a:srcRect/>
          <a:stretch/>
        </p:blipFill>
        <p:spPr>
          <a:xfrm>
            <a:off x="638735" y="1239116"/>
            <a:ext cx="7052422" cy="26652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Random Forest</a:t>
            </a:r>
            <a:endParaRPr sz="2400" b="1" dirty="0"/>
          </a:p>
        </p:txBody>
      </p:sp>
      <p:pic>
        <p:nvPicPr>
          <p:cNvPr id="202" name="Google Shape;202;p30"/>
          <p:cNvPicPr preferRelativeResize="0"/>
          <p:nvPr/>
        </p:nvPicPr>
        <p:blipFill>
          <a:blip r:embed="rId3"/>
          <a:srcRect/>
          <a:stretch/>
        </p:blipFill>
        <p:spPr>
          <a:xfrm>
            <a:off x="638735" y="1281806"/>
            <a:ext cx="6938682" cy="25798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t>XG Boost</a:t>
            </a:r>
            <a:endParaRPr sz="2400" b="1" dirty="0"/>
          </a:p>
        </p:txBody>
      </p:sp>
      <p:sp>
        <p:nvSpPr>
          <p:cNvPr id="3" name="TextBox 2">
            <a:extLst>
              <a:ext uri="{FF2B5EF4-FFF2-40B4-BE49-F238E27FC236}">
                <a16:creationId xmlns:a16="http://schemas.microsoft.com/office/drawing/2014/main" id="{A0341A4F-B091-4D56-AE5E-2FF3CE55E13D}"/>
              </a:ext>
            </a:extLst>
          </p:cNvPr>
          <p:cNvSpPr txBox="1"/>
          <p:nvPr/>
        </p:nvSpPr>
        <p:spPr>
          <a:xfrm>
            <a:off x="1667435" y="881675"/>
            <a:ext cx="5957047" cy="4247317"/>
          </a:xfrm>
          <a:prstGeom prst="rect">
            <a:avLst/>
          </a:prstGeom>
          <a:noFill/>
        </p:spPr>
        <p:txBody>
          <a:bodyPr wrap="square">
            <a:spAutoFit/>
          </a:bodyPr>
          <a:lstStyle/>
          <a:p>
            <a:pPr marL="285750" indent="-285750" algn="l" fontAlgn="base">
              <a:buFont typeface="Arial" panose="020B0604020202020204" pitchFamily="34" charset="0"/>
              <a:buChar char="•"/>
            </a:pPr>
            <a:r>
              <a:rPr lang="en-US" sz="1600" b="0" i="0" u="none" strike="noStrike" dirty="0">
                <a:solidFill>
                  <a:srgbClr val="0A0A0A"/>
                </a:solidFill>
                <a:effectLst/>
                <a:latin typeface="Roboto" panose="02000000000000000000" pitchFamily="2" charset="0"/>
                <a:ea typeface="Roboto" panose="02000000000000000000" pitchFamily="2" charset="0"/>
              </a:rPr>
              <a:t>XG Boost is an implementation of Gradient Boosted decision trees. </a:t>
            </a:r>
          </a:p>
          <a:p>
            <a:pPr marL="285750" indent="-285750" algn="l" fontAlgn="base">
              <a:buFont typeface="Arial" panose="020B0604020202020204" pitchFamily="34" charset="0"/>
              <a:buChar char="•"/>
            </a:pPr>
            <a:endParaRPr lang="en-US" sz="1600" dirty="0">
              <a:solidFill>
                <a:srgbClr val="0A0A0A"/>
              </a:solidFill>
              <a:latin typeface="Roboto" panose="02000000000000000000" pitchFamily="2" charset="0"/>
              <a:ea typeface="Roboto" panose="02000000000000000000" pitchFamily="2" charset="0"/>
            </a:endParaRPr>
          </a:p>
          <a:p>
            <a:pPr marL="285750" indent="-285750" algn="l" fontAlgn="base">
              <a:buFont typeface="Arial" panose="020B0604020202020204" pitchFamily="34" charset="0"/>
              <a:buChar char="•"/>
            </a:pPr>
            <a:r>
              <a:rPr lang="en-US" sz="1600" b="0" i="0" u="none" strike="noStrike" dirty="0">
                <a:solidFill>
                  <a:srgbClr val="0A0A0A"/>
                </a:solidFill>
                <a:effectLst/>
                <a:latin typeface="Roboto" panose="02000000000000000000" pitchFamily="2" charset="0"/>
                <a:ea typeface="Roboto" panose="02000000000000000000" pitchFamily="2" charset="0"/>
              </a:rPr>
              <a:t>In this algorithm, decision trees are created in sequential form.</a:t>
            </a:r>
          </a:p>
          <a:p>
            <a:pPr marL="285750" indent="-285750" algn="l" fontAlgn="base">
              <a:buFont typeface="Arial" panose="020B0604020202020204" pitchFamily="34" charset="0"/>
              <a:buChar char="•"/>
            </a:pPr>
            <a:endParaRPr lang="en-US" sz="1600" dirty="0">
              <a:solidFill>
                <a:srgbClr val="0A0A0A"/>
              </a:solidFill>
              <a:latin typeface="Roboto" panose="02000000000000000000" pitchFamily="2" charset="0"/>
              <a:ea typeface="Roboto" panose="02000000000000000000" pitchFamily="2" charset="0"/>
            </a:endParaRPr>
          </a:p>
          <a:p>
            <a:pPr marL="285750" indent="-285750" algn="l" fontAlgn="base">
              <a:buFont typeface="Arial" panose="020B0604020202020204" pitchFamily="34" charset="0"/>
              <a:buChar char="•"/>
            </a:pPr>
            <a:r>
              <a:rPr lang="en-US" sz="1600" b="0" i="0" u="none" strike="noStrike" dirty="0">
                <a:solidFill>
                  <a:srgbClr val="0A0A0A"/>
                </a:solidFill>
                <a:effectLst/>
                <a:latin typeface="Roboto" panose="02000000000000000000" pitchFamily="2" charset="0"/>
                <a:ea typeface="Roboto" panose="02000000000000000000" pitchFamily="2" charset="0"/>
              </a:rPr>
              <a:t>Weights are assigned to all the independent variables which are then fed into the decision tree which predicts results. The weight of variables predicted wrong by the tree is increased and these variables are then fed to the second decision tree.</a:t>
            </a:r>
          </a:p>
          <a:p>
            <a:pPr marL="285750" indent="-285750" algn="l" fontAlgn="base">
              <a:buFont typeface="Arial" panose="020B0604020202020204" pitchFamily="34" charset="0"/>
              <a:buChar char="•"/>
            </a:pPr>
            <a:endParaRPr lang="en-US" sz="1600" dirty="0">
              <a:solidFill>
                <a:srgbClr val="0A0A0A"/>
              </a:solidFill>
              <a:latin typeface="Roboto" panose="02000000000000000000" pitchFamily="2" charset="0"/>
              <a:ea typeface="Roboto" panose="02000000000000000000" pitchFamily="2" charset="0"/>
            </a:endParaRPr>
          </a:p>
          <a:p>
            <a:pPr marL="285750" indent="-285750" algn="l" fontAlgn="base">
              <a:buFont typeface="Arial" panose="020B0604020202020204" pitchFamily="34" charset="0"/>
              <a:buChar char="•"/>
            </a:pPr>
            <a:r>
              <a:rPr lang="en-US" sz="1600" b="0" i="0" u="none" strike="noStrike" dirty="0">
                <a:solidFill>
                  <a:srgbClr val="0A0A0A"/>
                </a:solidFill>
                <a:effectLst/>
                <a:latin typeface="Roboto" panose="02000000000000000000" pitchFamily="2" charset="0"/>
                <a:ea typeface="Roboto" panose="02000000000000000000" pitchFamily="2" charset="0"/>
              </a:rPr>
              <a:t>These individual classifiers/predictors then ensemble to give a strong and more precise model. It can work on regression, classification, ranking, and user-defined prediction problems.</a:t>
            </a:r>
          </a:p>
          <a:p>
            <a:endParaRPr lang="en-US" dirty="0"/>
          </a:p>
        </p:txBody>
      </p:sp>
    </p:spTree>
    <p:extLst>
      <p:ext uri="{BB962C8B-B14F-4D97-AF65-F5344CB8AC3E}">
        <p14:creationId xmlns:p14="http://schemas.microsoft.com/office/powerpoint/2010/main" val="89621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t>XG Boost</a:t>
            </a:r>
            <a:endParaRPr sz="2400" b="1" dirty="0"/>
          </a:p>
        </p:txBody>
      </p:sp>
      <p:pic>
        <p:nvPicPr>
          <p:cNvPr id="202" name="Google Shape;202;p30"/>
          <p:cNvPicPr preferRelativeResize="0"/>
          <p:nvPr/>
        </p:nvPicPr>
        <p:blipFill>
          <a:blip r:embed="rId3"/>
          <a:srcRect/>
          <a:stretch/>
        </p:blipFill>
        <p:spPr>
          <a:xfrm>
            <a:off x="791077" y="1281806"/>
            <a:ext cx="6633998" cy="2579888"/>
          </a:xfrm>
          <a:prstGeom prst="rect">
            <a:avLst/>
          </a:prstGeom>
          <a:noFill/>
          <a:ln>
            <a:noFill/>
          </a:ln>
        </p:spPr>
      </p:pic>
    </p:spTree>
    <p:extLst>
      <p:ext uri="{BB962C8B-B14F-4D97-AF65-F5344CB8AC3E}">
        <p14:creationId xmlns:p14="http://schemas.microsoft.com/office/powerpoint/2010/main" val="1225318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Light GBM</a:t>
            </a:r>
            <a:endParaRPr sz="2400" b="1" dirty="0"/>
          </a:p>
        </p:txBody>
      </p:sp>
      <p:sp>
        <p:nvSpPr>
          <p:cNvPr id="3" name="TextBox 2">
            <a:extLst>
              <a:ext uri="{FF2B5EF4-FFF2-40B4-BE49-F238E27FC236}">
                <a16:creationId xmlns:a16="http://schemas.microsoft.com/office/drawing/2014/main" id="{A0341A4F-B091-4D56-AE5E-2FF3CE55E13D}"/>
              </a:ext>
            </a:extLst>
          </p:cNvPr>
          <p:cNvSpPr txBox="1"/>
          <p:nvPr/>
        </p:nvSpPr>
        <p:spPr>
          <a:xfrm>
            <a:off x="1667435" y="881675"/>
            <a:ext cx="5957047" cy="3539430"/>
          </a:xfrm>
          <a:prstGeom prst="rect">
            <a:avLst/>
          </a:prstGeom>
          <a:noFill/>
        </p:spPr>
        <p:txBody>
          <a:bodyPr wrap="square">
            <a:spAutoFit/>
          </a:bodyPr>
          <a:lstStyle/>
          <a:p>
            <a:r>
              <a:rPr lang="en-US" sz="1600" dirty="0">
                <a:solidFill>
                  <a:srgbClr val="0A0A0A"/>
                </a:solidFill>
                <a:latin typeface="Roboto" panose="02000000000000000000" pitchFamily="2" charset="0"/>
                <a:ea typeface="Roboto" panose="02000000000000000000" pitchFamily="2" charset="0"/>
              </a:rPr>
              <a:t>Light GBM is a fast, distributed, high-performance gradient boosting framework based on decision tree algorithm, used for ranking, classification and many other machine learning tasks.</a:t>
            </a:r>
          </a:p>
          <a:p>
            <a:endParaRPr lang="en-US" sz="1600" dirty="0">
              <a:solidFill>
                <a:srgbClr val="0A0A0A"/>
              </a:solidFill>
              <a:latin typeface="Roboto" panose="02000000000000000000" pitchFamily="2" charset="0"/>
              <a:ea typeface="Roboto" panose="02000000000000000000" pitchFamily="2" charset="0"/>
            </a:endParaRPr>
          </a:p>
          <a:p>
            <a:r>
              <a:rPr lang="en-US" sz="1600" dirty="0">
                <a:solidFill>
                  <a:srgbClr val="0A0A0A"/>
                </a:solidFill>
                <a:latin typeface="Roboto" panose="02000000000000000000" pitchFamily="2" charset="0"/>
                <a:ea typeface="Roboto" panose="02000000000000000000" pitchFamily="2" charset="0"/>
              </a:rPr>
              <a:t>Since it is based on decision tree algorithms, it splits the tree leaf wise with the best fit, whereas other boosting algorithms split the tree depth wise.</a:t>
            </a:r>
          </a:p>
          <a:p>
            <a:endParaRPr lang="en-US" sz="1600" dirty="0">
              <a:solidFill>
                <a:srgbClr val="0A0A0A"/>
              </a:solidFill>
              <a:latin typeface="Roboto" panose="02000000000000000000" pitchFamily="2" charset="0"/>
              <a:ea typeface="Roboto" panose="02000000000000000000" pitchFamily="2" charset="0"/>
            </a:endParaRPr>
          </a:p>
          <a:p>
            <a:r>
              <a:rPr lang="en-US" sz="1600" dirty="0">
                <a:solidFill>
                  <a:srgbClr val="0A0A0A"/>
                </a:solidFill>
                <a:latin typeface="Roboto" panose="02000000000000000000" pitchFamily="2" charset="0"/>
                <a:ea typeface="Roboto" panose="02000000000000000000" pitchFamily="2" charset="0"/>
              </a:rPr>
              <a:t>When growing on the same leaf, the Light GBM can reduce more loss than any depth-wise boosting algorithm, and hence results in much better accuracy which can rarely be achieved by any existing boosting algorithms.</a:t>
            </a:r>
          </a:p>
          <a:p>
            <a:endParaRPr lang="en-US" sz="1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64251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Light GBM</a:t>
            </a:r>
            <a:endParaRPr sz="2400" b="1" dirty="0"/>
          </a:p>
        </p:txBody>
      </p:sp>
      <p:pic>
        <p:nvPicPr>
          <p:cNvPr id="202" name="Google Shape;202;p30"/>
          <p:cNvPicPr preferRelativeResize="0"/>
          <p:nvPr/>
        </p:nvPicPr>
        <p:blipFill>
          <a:blip r:embed="rId3"/>
          <a:srcRect/>
          <a:stretch/>
        </p:blipFill>
        <p:spPr>
          <a:xfrm>
            <a:off x="791077" y="1372868"/>
            <a:ext cx="6633998" cy="2397764"/>
          </a:xfrm>
          <a:prstGeom prst="rect">
            <a:avLst/>
          </a:prstGeom>
          <a:noFill/>
          <a:ln>
            <a:noFill/>
          </a:ln>
        </p:spPr>
      </p:pic>
    </p:spTree>
    <p:extLst>
      <p:ext uri="{BB962C8B-B14F-4D97-AF65-F5344CB8AC3E}">
        <p14:creationId xmlns:p14="http://schemas.microsoft.com/office/powerpoint/2010/main" val="1966495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ANN</a:t>
            </a:r>
            <a:endParaRPr sz="2400" b="1" dirty="0"/>
          </a:p>
        </p:txBody>
      </p:sp>
      <p:pic>
        <p:nvPicPr>
          <p:cNvPr id="202" name="Google Shape;202;p30"/>
          <p:cNvPicPr preferRelativeResize="0"/>
          <p:nvPr/>
        </p:nvPicPr>
        <p:blipFill>
          <a:blip r:embed="rId3"/>
          <a:srcRect/>
          <a:stretch/>
        </p:blipFill>
        <p:spPr>
          <a:xfrm>
            <a:off x="791077" y="1414400"/>
            <a:ext cx="6633998" cy="2314700"/>
          </a:xfrm>
          <a:prstGeom prst="rect">
            <a:avLst/>
          </a:prstGeom>
          <a:noFill/>
          <a:ln>
            <a:noFill/>
          </a:ln>
        </p:spPr>
      </p:pic>
    </p:spTree>
    <p:extLst>
      <p:ext uri="{BB962C8B-B14F-4D97-AF65-F5344CB8AC3E}">
        <p14:creationId xmlns:p14="http://schemas.microsoft.com/office/powerpoint/2010/main" val="1694037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Accuracy Comparison</a:t>
            </a:r>
            <a:endParaRPr sz="2400" dirty="0"/>
          </a:p>
        </p:txBody>
      </p:sp>
      <p:pic>
        <p:nvPicPr>
          <p:cNvPr id="3" name="Picture 2" descr="Chart, bar chart&#10;&#10;Description automatically generated">
            <a:extLst>
              <a:ext uri="{FF2B5EF4-FFF2-40B4-BE49-F238E27FC236}">
                <a16:creationId xmlns:a16="http://schemas.microsoft.com/office/drawing/2014/main" id="{16BCC17A-A64C-659C-6AA9-CFFB8B02579C}"/>
              </a:ext>
            </a:extLst>
          </p:cNvPr>
          <p:cNvPicPr>
            <a:picLocks noChangeAspect="1"/>
          </p:cNvPicPr>
          <p:nvPr/>
        </p:nvPicPr>
        <p:blipFill>
          <a:blip r:embed="rId3"/>
          <a:stretch>
            <a:fillRect/>
          </a:stretch>
        </p:blipFill>
        <p:spPr>
          <a:xfrm>
            <a:off x="2459083" y="881675"/>
            <a:ext cx="4225834" cy="42258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Team Members</a:t>
            </a:r>
            <a:endParaRPr b="1" dirty="0"/>
          </a:p>
        </p:txBody>
      </p:sp>
      <p:pic>
        <p:nvPicPr>
          <p:cNvPr id="92" name="Google Shape;92;p14"/>
          <p:cNvPicPr preferRelativeResize="0"/>
          <p:nvPr/>
        </p:nvPicPr>
        <p:blipFill>
          <a:blip r:embed="rId3"/>
          <a:srcRect/>
          <a:stretch/>
        </p:blipFill>
        <p:spPr>
          <a:xfrm>
            <a:off x="311700" y="1170197"/>
            <a:ext cx="1878399" cy="1905000"/>
          </a:xfrm>
          <a:prstGeom prst="rect">
            <a:avLst/>
          </a:prstGeom>
          <a:noFill/>
          <a:ln>
            <a:noFill/>
          </a:ln>
        </p:spPr>
      </p:pic>
      <p:pic>
        <p:nvPicPr>
          <p:cNvPr id="93" name="Google Shape;93;p14"/>
          <p:cNvPicPr preferRelativeResize="0"/>
          <p:nvPr/>
        </p:nvPicPr>
        <p:blipFill>
          <a:blip r:embed="rId4"/>
          <a:srcRect/>
          <a:stretch/>
        </p:blipFill>
        <p:spPr>
          <a:xfrm>
            <a:off x="2491750" y="1170199"/>
            <a:ext cx="1904998" cy="1904998"/>
          </a:xfrm>
          <a:prstGeom prst="rect">
            <a:avLst/>
          </a:prstGeom>
          <a:noFill/>
          <a:ln>
            <a:noFill/>
          </a:ln>
        </p:spPr>
      </p:pic>
      <p:pic>
        <p:nvPicPr>
          <p:cNvPr id="94" name="Google Shape;94;p14"/>
          <p:cNvPicPr preferRelativeResize="0"/>
          <p:nvPr/>
        </p:nvPicPr>
        <p:blipFill>
          <a:blip r:embed="rId5"/>
          <a:srcRect/>
          <a:stretch/>
        </p:blipFill>
        <p:spPr>
          <a:xfrm>
            <a:off x="4747255" y="1170197"/>
            <a:ext cx="1859296" cy="1904997"/>
          </a:xfrm>
          <a:prstGeom prst="rect">
            <a:avLst/>
          </a:prstGeom>
          <a:noFill/>
          <a:ln>
            <a:noFill/>
          </a:ln>
        </p:spPr>
      </p:pic>
      <p:pic>
        <p:nvPicPr>
          <p:cNvPr id="95" name="Google Shape;95;p14"/>
          <p:cNvPicPr preferRelativeResize="0"/>
          <p:nvPr/>
        </p:nvPicPr>
        <p:blipFill rotWithShape="1">
          <a:blip r:embed="rId6"/>
          <a:srcRect t="14808" r="554" b="29896"/>
          <a:stretch/>
        </p:blipFill>
        <p:spPr>
          <a:xfrm>
            <a:off x="6901800" y="1170199"/>
            <a:ext cx="1609749" cy="1904998"/>
          </a:xfrm>
          <a:prstGeom prst="rect">
            <a:avLst/>
          </a:prstGeom>
          <a:noFill/>
          <a:ln>
            <a:noFill/>
          </a:ln>
        </p:spPr>
      </p:pic>
      <p:sp>
        <p:nvSpPr>
          <p:cNvPr id="96" name="Google Shape;96;p14"/>
          <p:cNvSpPr txBox="1">
            <a:spLocks noGrp="1"/>
          </p:cNvSpPr>
          <p:nvPr>
            <p:ph type="subTitle" idx="4294967295"/>
          </p:nvPr>
        </p:nvSpPr>
        <p:spPr>
          <a:xfrm>
            <a:off x="6606550" y="3227600"/>
            <a:ext cx="2080250" cy="607800"/>
          </a:xfrm>
          <a:prstGeom prst="rect">
            <a:avLst/>
          </a:prstGeom>
        </p:spPr>
        <p:txBody>
          <a:bodyPr spcFirstLastPara="1" wrap="square" lIns="91425" tIns="91425" rIns="91425" bIns="91425" anchor="t" anchorCtr="0">
            <a:noAutofit/>
          </a:bodyPr>
          <a:lstStyle/>
          <a:p>
            <a:pPr marL="0" lvl="0" indent="0" algn="ctr" rtl="0">
              <a:lnSpc>
                <a:spcPct val="50000"/>
              </a:lnSpc>
              <a:spcBef>
                <a:spcPts val="0"/>
              </a:spcBef>
              <a:spcAft>
                <a:spcPts val="0"/>
              </a:spcAft>
              <a:buNone/>
            </a:pPr>
            <a:r>
              <a:rPr lang="en" dirty="0"/>
              <a:t>Gabriel</a:t>
            </a:r>
            <a:r>
              <a:rPr lang="en-IN" dirty="0"/>
              <a:t> Souza</a:t>
            </a:r>
            <a:endParaRPr dirty="0"/>
          </a:p>
          <a:p>
            <a:pPr marL="0" lvl="0" indent="0" algn="l" rtl="0">
              <a:lnSpc>
                <a:spcPct val="50000"/>
              </a:lnSpc>
              <a:spcBef>
                <a:spcPts val="1600"/>
              </a:spcBef>
              <a:spcAft>
                <a:spcPts val="1600"/>
              </a:spcAft>
              <a:buNone/>
            </a:pPr>
            <a:r>
              <a:rPr lang="en" dirty="0"/>
              <a:t>   CWID: 20011924</a:t>
            </a:r>
            <a:endParaRPr dirty="0"/>
          </a:p>
        </p:txBody>
      </p:sp>
      <p:sp>
        <p:nvSpPr>
          <p:cNvPr id="97" name="Google Shape;97;p14"/>
          <p:cNvSpPr txBox="1">
            <a:spLocks noGrp="1"/>
          </p:cNvSpPr>
          <p:nvPr>
            <p:ph type="subTitle" idx="4294967295"/>
          </p:nvPr>
        </p:nvSpPr>
        <p:spPr>
          <a:xfrm>
            <a:off x="4549150" y="3227600"/>
            <a:ext cx="2255062" cy="607800"/>
          </a:xfrm>
          <a:prstGeom prst="rect">
            <a:avLst/>
          </a:prstGeom>
        </p:spPr>
        <p:txBody>
          <a:bodyPr spcFirstLastPara="1" wrap="square" lIns="91425" tIns="91425" rIns="91425" bIns="91425" anchor="t" anchorCtr="0">
            <a:noAutofit/>
          </a:bodyPr>
          <a:lstStyle/>
          <a:p>
            <a:pPr marL="0" lvl="0" indent="0" algn="ctr" rtl="0">
              <a:lnSpc>
                <a:spcPct val="50000"/>
              </a:lnSpc>
              <a:spcBef>
                <a:spcPts val="0"/>
              </a:spcBef>
              <a:spcAft>
                <a:spcPts val="0"/>
              </a:spcAft>
              <a:buNone/>
            </a:pPr>
            <a:r>
              <a:rPr lang="en-IN" dirty="0"/>
              <a:t>Daksh Pruthi</a:t>
            </a:r>
            <a:endParaRPr dirty="0"/>
          </a:p>
          <a:p>
            <a:pPr marL="0" lvl="0" indent="0" algn="l" rtl="0">
              <a:lnSpc>
                <a:spcPct val="50000"/>
              </a:lnSpc>
              <a:spcBef>
                <a:spcPts val="1600"/>
              </a:spcBef>
              <a:spcAft>
                <a:spcPts val="1600"/>
              </a:spcAft>
              <a:buNone/>
            </a:pPr>
            <a:r>
              <a:rPr lang="en" dirty="0"/>
              <a:t>    CWID: </a:t>
            </a:r>
            <a:r>
              <a:rPr lang="en-IN" b="0" i="0" dirty="0">
                <a:solidFill>
                  <a:srgbClr val="4A4A4A"/>
                </a:solidFill>
                <a:effectLst/>
                <a:latin typeface="Roboto" panose="02000000000000000000" pitchFamily="2" charset="0"/>
              </a:rPr>
              <a:t>20011076</a:t>
            </a:r>
            <a:endParaRPr dirty="0"/>
          </a:p>
        </p:txBody>
      </p:sp>
      <p:sp>
        <p:nvSpPr>
          <p:cNvPr id="98" name="Google Shape;98;p14"/>
          <p:cNvSpPr txBox="1">
            <a:spLocks noGrp="1"/>
          </p:cNvSpPr>
          <p:nvPr>
            <p:ph type="subTitle" idx="4294967295"/>
          </p:nvPr>
        </p:nvSpPr>
        <p:spPr>
          <a:xfrm>
            <a:off x="311700" y="3227600"/>
            <a:ext cx="1905000" cy="607800"/>
          </a:xfrm>
          <a:prstGeom prst="rect">
            <a:avLst/>
          </a:prstGeom>
        </p:spPr>
        <p:txBody>
          <a:bodyPr spcFirstLastPara="1" wrap="square" lIns="91425" tIns="91425" rIns="91425" bIns="91425" anchor="t" anchorCtr="0">
            <a:noAutofit/>
          </a:bodyPr>
          <a:lstStyle/>
          <a:p>
            <a:pPr marL="0" lvl="0" indent="0" algn="ctr" rtl="0">
              <a:lnSpc>
                <a:spcPct val="50000"/>
              </a:lnSpc>
              <a:spcBef>
                <a:spcPts val="0"/>
              </a:spcBef>
              <a:spcAft>
                <a:spcPts val="0"/>
              </a:spcAft>
              <a:buNone/>
            </a:pPr>
            <a:r>
              <a:rPr lang="en" dirty="0"/>
              <a:t>Yash Jain</a:t>
            </a:r>
            <a:endParaRPr dirty="0"/>
          </a:p>
          <a:p>
            <a:pPr marL="0" lvl="0" indent="0" algn="l" rtl="0">
              <a:lnSpc>
                <a:spcPct val="50000"/>
              </a:lnSpc>
              <a:spcBef>
                <a:spcPts val="1600"/>
              </a:spcBef>
              <a:spcAft>
                <a:spcPts val="1600"/>
              </a:spcAft>
              <a:buNone/>
            </a:pPr>
            <a:r>
              <a:rPr lang="en" dirty="0"/>
              <a:t>CWID: 20016075</a:t>
            </a:r>
            <a:endParaRPr dirty="0"/>
          </a:p>
        </p:txBody>
      </p:sp>
      <p:sp>
        <p:nvSpPr>
          <p:cNvPr id="99" name="Google Shape;99;p14"/>
          <p:cNvSpPr txBox="1">
            <a:spLocks noGrp="1"/>
          </p:cNvSpPr>
          <p:nvPr>
            <p:ph type="subTitle" idx="4294967295"/>
          </p:nvPr>
        </p:nvSpPr>
        <p:spPr>
          <a:xfrm>
            <a:off x="2381494" y="3227600"/>
            <a:ext cx="2194550" cy="607800"/>
          </a:xfrm>
          <a:prstGeom prst="rect">
            <a:avLst/>
          </a:prstGeom>
        </p:spPr>
        <p:txBody>
          <a:bodyPr spcFirstLastPara="1" wrap="square" lIns="91425" tIns="91425" rIns="91425" bIns="91425" anchor="t" anchorCtr="0">
            <a:noAutofit/>
          </a:bodyPr>
          <a:lstStyle/>
          <a:p>
            <a:pPr marL="0" lvl="0" indent="0" algn="ctr" rtl="0">
              <a:lnSpc>
                <a:spcPct val="50000"/>
              </a:lnSpc>
              <a:spcBef>
                <a:spcPts val="0"/>
              </a:spcBef>
              <a:spcAft>
                <a:spcPts val="0"/>
              </a:spcAft>
              <a:buNone/>
            </a:pPr>
            <a:r>
              <a:rPr lang="en" dirty="0"/>
              <a:t>Jayaram Kumarapu</a:t>
            </a:r>
            <a:endParaRPr dirty="0"/>
          </a:p>
          <a:p>
            <a:pPr marL="0" lvl="0" indent="0" algn="l" rtl="0">
              <a:lnSpc>
                <a:spcPct val="50000"/>
              </a:lnSpc>
              <a:spcBef>
                <a:spcPts val="1600"/>
              </a:spcBef>
              <a:spcAft>
                <a:spcPts val="1600"/>
              </a:spcAft>
              <a:buNone/>
            </a:pPr>
            <a:r>
              <a:rPr lang="en" dirty="0"/>
              <a:t>   CWID: 20011914</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5E88-22F8-1B0C-F8F7-CDE58F5430DA}"/>
              </a:ext>
            </a:extLst>
          </p:cNvPr>
          <p:cNvSpPr>
            <a:spLocks noGrp="1"/>
          </p:cNvSpPr>
          <p:nvPr>
            <p:ph type="title"/>
          </p:nvPr>
        </p:nvSpPr>
        <p:spPr>
          <a:xfrm>
            <a:off x="1395133" y="501643"/>
            <a:ext cx="6353734" cy="829062"/>
          </a:xfrm>
        </p:spPr>
        <p:txBody>
          <a:bodyPr>
            <a:normAutofit/>
          </a:bodyPr>
          <a:lstStyle/>
          <a:p>
            <a:pPr algn="ctr"/>
            <a:r>
              <a:rPr lang="en-US" b="1" dirty="0"/>
              <a:t>Results</a:t>
            </a:r>
          </a:p>
        </p:txBody>
      </p:sp>
      <p:pic>
        <p:nvPicPr>
          <p:cNvPr id="4" name="Picture 3">
            <a:extLst>
              <a:ext uri="{FF2B5EF4-FFF2-40B4-BE49-F238E27FC236}">
                <a16:creationId xmlns:a16="http://schemas.microsoft.com/office/drawing/2014/main" id="{6013A7B8-9366-69C5-EA35-4B9D5A5B7569}"/>
              </a:ext>
            </a:extLst>
          </p:cNvPr>
          <p:cNvPicPr>
            <a:picLocks noChangeAspect="1"/>
          </p:cNvPicPr>
          <p:nvPr/>
        </p:nvPicPr>
        <p:blipFill>
          <a:blip r:embed="rId3"/>
          <a:stretch>
            <a:fillRect/>
          </a:stretch>
        </p:blipFill>
        <p:spPr>
          <a:xfrm>
            <a:off x="1956377" y="1446864"/>
            <a:ext cx="5096776" cy="3194993"/>
          </a:xfrm>
          <a:prstGeom prst="rect">
            <a:avLst/>
          </a:prstGeom>
          <a:ln w="22225">
            <a:solidFill>
              <a:schemeClr val="accent1"/>
            </a:solidFill>
          </a:ln>
          <a:effectLst>
            <a:softEdge rad="0"/>
          </a:effectLst>
        </p:spPr>
      </p:pic>
    </p:spTree>
    <p:extLst>
      <p:ext uri="{BB962C8B-B14F-4D97-AF65-F5344CB8AC3E}">
        <p14:creationId xmlns:p14="http://schemas.microsoft.com/office/powerpoint/2010/main" val="1906196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38"/>
          <p:cNvGrpSpPr/>
          <p:nvPr/>
        </p:nvGrpSpPr>
        <p:grpSpPr>
          <a:xfrm>
            <a:off x="4939500" y="1219611"/>
            <a:ext cx="3837000" cy="2704200"/>
            <a:chOff x="4939500" y="1219611"/>
            <a:chExt cx="3837000" cy="2704200"/>
          </a:xfrm>
        </p:grpSpPr>
        <p:cxnSp>
          <p:nvCxnSpPr>
            <p:cNvPr id="250" name="Google Shape;250;p38"/>
            <p:cNvCxnSpPr/>
            <p:nvPr/>
          </p:nvCxnSpPr>
          <p:spPr>
            <a:xfrm>
              <a:off x="4939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1" name="Google Shape;251;p38"/>
            <p:cNvCxnSpPr/>
            <p:nvPr/>
          </p:nvCxnSpPr>
          <p:spPr>
            <a:xfrm>
              <a:off x="5365833"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2" name="Google Shape;252;p38"/>
            <p:cNvCxnSpPr/>
            <p:nvPr/>
          </p:nvCxnSpPr>
          <p:spPr>
            <a:xfrm>
              <a:off x="5792167"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3" name="Google Shape;253;p38"/>
            <p:cNvCxnSpPr/>
            <p:nvPr/>
          </p:nvCxnSpPr>
          <p:spPr>
            <a:xfrm>
              <a:off x="6218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4" name="Google Shape;254;p38"/>
            <p:cNvCxnSpPr/>
            <p:nvPr/>
          </p:nvCxnSpPr>
          <p:spPr>
            <a:xfrm>
              <a:off x="6644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5" name="Google Shape;255;p38"/>
            <p:cNvCxnSpPr/>
            <p:nvPr/>
          </p:nvCxnSpPr>
          <p:spPr>
            <a:xfrm>
              <a:off x="7071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6" name="Google Shape;256;p38"/>
            <p:cNvCxnSpPr/>
            <p:nvPr/>
          </p:nvCxnSpPr>
          <p:spPr>
            <a:xfrm>
              <a:off x="7497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7" name="Google Shape;257;p38"/>
            <p:cNvCxnSpPr/>
            <p:nvPr/>
          </p:nvCxnSpPr>
          <p:spPr>
            <a:xfrm>
              <a:off x="7923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8" name="Google Shape;258;p38"/>
            <p:cNvCxnSpPr/>
            <p:nvPr/>
          </p:nvCxnSpPr>
          <p:spPr>
            <a:xfrm>
              <a:off x="8350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9" name="Google Shape;259;p38"/>
            <p:cNvCxnSpPr/>
            <p:nvPr/>
          </p:nvCxnSpPr>
          <p:spPr>
            <a:xfrm>
              <a:off x="8776500" y="1219611"/>
              <a:ext cx="0" cy="2704200"/>
            </a:xfrm>
            <a:prstGeom prst="straightConnector1">
              <a:avLst/>
            </a:prstGeom>
            <a:noFill/>
            <a:ln w="9525" cap="flat" cmpd="sng">
              <a:solidFill>
                <a:schemeClr val="lt1"/>
              </a:solidFill>
              <a:prstDash val="dash"/>
              <a:round/>
              <a:headEnd type="none" w="sm" len="sm"/>
              <a:tailEnd type="none" w="sm" len="sm"/>
            </a:ln>
          </p:spPr>
        </p:cxnSp>
      </p:grpSp>
      <p:sp>
        <p:nvSpPr>
          <p:cNvPr id="260" name="Google Shape;260;p38"/>
          <p:cNvSpPr/>
          <p:nvPr/>
        </p:nvSpPr>
        <p:spPr>
          <a:xfrm>
            <a:off x="7014920" y="2133119"/>
            <a:ext cx="286500" cy="2865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8"/>
          <p:cNvSpPr txBox="1">
            <a:spLocks noGrp="1"/>
          </p:cNvSpPr>
          <p:nvPr>
            <p:ph type="title"/>
          </p:nvPr>
        </p:nvSpPr>
        <p:spPr>
          <a:xfrm>
            <a:off x="265500" y="29173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In Conclusion</a:t>
            </a:r>
            <a:endParaRPr b="1" dirty="0"/>
          </a:p>
        </p:txBody>
      </p:sp>
      <p:grpSp>
        <p:nvGrpSpPr>
          <p:cNvPr id="262" name="Google Shape;262;p38"/>
          <p:cNvGrpSpPr/>
          <p:nvPr/>
        </p:nvGrpSpPr>
        <p:grpSpPr>
          <a:xfrm>
            <a:off x="4939534" y="2017046"/>
            <a:ext cx="3825543" cy="1573620"/>
            <a:chOff x="1000000" y="2393988"/>
            <a:chExt cx="4144235" cy="1704713"/>
          </a:xfrm>
        </p:grpSpPr>
        <p:sp>
          <p:nvSpPr>
            <p:cNvPr id="263" name="Google Shape;263;p38"/>
            <p:cNvSpPr/>
            <p:nvPr/>
          </p:nvSpPr>
          <p:spPr>
            <a:xfrm>
              <a:off x="1000000" y="2440003"/>
              <a:ext cx="4144235" cy="1631269"/>
            </a:xfrm>
            <a:custGeom>
              <a:avLst/>
              <a:gdLst/>
              <a:ahLst/>
              <a:cxnLst/>
              <a:rect l="l" t="t" r="r" b="b"/>
              <a:pathLst>
                <a:path w="165422" h="90088" extrusionOk="0">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w="19050" cap="flat" cmpd="sng">
              <a:solidFill>
                <a:schemeClr val="lt1"/>
              </a:solidFill>
              <a:prstDash val="solid"/>
              <a:round/>
              <a:headEnd type="oval" w="med" len="med"/>
              <a:tailEnd type="oval" w="med" len="med"/>
            </a:ln>
          </p:spPr>
          <p:txBody>
            <a:bodyPr/>
            <a:lstStyle/>
            <a:p>
              <a:endParaRPr lang="en-US"/>
            </a:p>
          </p:txBody>
        </p:sp>
        <p:sp>
          <p:nvSpPr>
            <p:cNvPr id="264" name="Google Shape;264;p38"/>
            <p:cNvSpPr/>
            <p:nvPr/>
          </p:nvSpPr>
          <p:spPr>
            <a:xfrm>
              <a:off x="4658400" y="40141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8"/>
            <p:cNvSpPr/>
            <p:nvPr/>
          </p:nvSpPr>
          <p:spPr>
            <a:xfrm>
              <a:off x="4195525" y="314735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p:nvPr/>
          </p:nvSpPr>
          <p:spPr>
            <a:xfrm>
              <a:off x="3800700" y="38689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8"/>
            <p:cNvSpPr/>
            <p:nvPr/>
          </p:nvSpPr>
          <p:spPr>
            <a:xfrm>
              <a:off x="3358650" y="26378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2909400" y="29930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a:off x="2437450" y="2393988"/>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a:off x="1974575" y="32133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a:off x="1500000" y="25532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8"/>
          <p:cNvSpPr/>
          <p:nvPr/>
        </p:nvSpPr>
        <p:spPr>
          <a:xfrm>
            <a:off x="6847150" y="1577745"/>
            <a:ext cx="1179600" cy="343800"/>
          </a:xfrm>
          <a:prstGeom prst="wedgeRoundRectCallout">
            <a:avLst>
              <a:gd name="adj1" fmla="val -21432"/>
              <a:gd name="adj2" fmla="val 84969"/>
              <a:gd name="adj3"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8"/>
          <p:cNvGrpSpPr/>
          <p:nvPr/>
        </p:nvGrpSpPr>
        <p:grpSpPr>
          <a:xfrm>
            <a:off x="4939557" y="1778136"/>
            <a:ext cx="3836911" cy="1503799"/>
            <a:chOff x="1000025" y="2059300"/>
            <a:chExt cx="4156550" cy="1629075"/>
          </a:xfrm>
        </p:grpSpPr>
        <p:sp>
          <p:nvSpPr>
            <p:cNvPr id="274" name="Google Shape;274;p38"/>
            <p:cNvSpPr/>
            <p:nvPr/>
          </p:nvSpPr>
          <p:spPr>
            <a:xfrm>
              <a:off x="1000025" y="2083952"/>
              <a:ext cx="4156550" cy="1576975"/>
            </a:xfrm>
            <a:custGeom>
              <a:avLst/>
              <a:gdLst/>
              <a:ahLst/>
              <a:cxnLst/>
              <a:rect l="l" t="t" r="r" b="b"/>
              <a:pathLst>
                <a:path w="166262" h="63079" extrusionOk="0">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w="19050" cap="flat" cmpd="sng">
              <a:solidFill>
                <a:schemeClr val="accent4"/>
              </a:solidFill>
              <a:prstDash val="solid"/>
              <a:round/>
              <a:headEnd type="oval" w="med" len="med"/>
              <a:tailEnd type="oval" w="med" len="med"/>
            </a:ln>
          </p:spPr>
          <p:txBody>
            <a:bodyPr/>
            <a:lstStyle/>
            <a:p>
              <a:endParaRPr lang="en-US"/>
            </a:p>
          </p:txBody>
        </p:sp>
        <p:sp>
          <p:nvSpPr>
            <p:cNvPr id="275" name="Google Shape;275;p38"/>
            <p:cNvSpPr/>
            <p:nvPr/>
          </p:nvSpPr>
          <p:spPr>
            <a:xfrm>
              <a:off x="1500000" y="205930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p:nvPr/>
          </p:nvSpPr>
          <p:spPr>
            <a:xfrm>
              <a:off x="1974575" y="27372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a:off x="2437450" y="26526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a:off x="2909400" y="36037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3358650" y="29930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a:off x="3780700" y="33152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4216350" y="24121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4658400" y="280245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38"/>
          <p:cNvSpPr txBox="1">
            <a:spLocks noGrp="1"/>
          </p:cNvSpPr>
          <p:nvPr>
            <p:ph type="body" idx="2"/>
          </p:nvPr>
        </p:nvSpPr>
        <p:spPr>
          <a:xfrm>
            <a:off x="6847150" y="1606395"/>
            <a:ext cx="1179600" cy="2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rPr>
              <a:t>Analysis</a:t>
            </a:r>
            <a:endParaRPr sz="1300">
              <a:solidFill>
                <a:schemeClr val="dk1"/>
              </a:solidFill>
            </a:endParaRPr>
          </a:p>
        </p:txBody>
      </p:sp>
      <p:sp>
        <p:nvSpPr>
          <p:cNvPr id="284" name="Google Shape;284;p38"/>
          <p:cNvSpPr txBox="1">
            <a:spLocks noGrp="1"/>
          </p:cNvSpPr>
          <p:nvPr>
            <p:ph type="subTitle" idx="1"/>
          </p:nvPr>
        </p:nvSpPr>
        <p:spPr>
          <a:xfrm>
            <a:off x="265500" y="2056093"/>
            <a:ext cx="4045200" cy="234362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400" dirty="0">
                <a:solidFill>
                  <a:srgbClr val="0A0A0A"/>
                </a:solidFill>
              </a:rPr>
              <a:t>Decision-tree based models perform better on this dataset</a:t>
            </a:r>
          </a:p>
          <a:p>
            <a:pPr algn="l">
              <a:buFont typeface="Arial" panose="020B0604020202020204" pitchFamily="34" charset="0"/>
              <a:buChar char="•"/>
            </a:pPr>
            <a:endParaRPr lang="en-US" sz="1400" dirty="0">
              <a:solidFill>
                <a:srgbClr val="0A0A0A"/>
              </a:solidFill>
            </a:endParaRPr>
          </a:p>
          <a:p>
            <a:pPr algn="l">
              <a:buFont typeface="Arial" panose="020B0604020202020204" pitchFamily="34" charset="0"/>
              <a:buChar char="•"/>
            </a:pPr>
            <a:r>
              <a:rPr lang="en-US" sz="1400" dirty="0">
                <a:solidFill>
                  <a:srgbClr val="0A0A0A"/>
                </a:solidFill>
              </a:rPr>
              <a:t>From the results obtained we can infer that Light GBM performs better than the rest of the models on this dataset</a:t>
            </a:r>
          </a:p>
          <a:p>
            <a:pPr algn="l">
              <a:buFont typeface="Arial" panose="020B0604020202020204" pitchFamily="34" charset="0"/>
              <a:buChar char="•"/>
            </a:pPr>
            <a:endParaRPr lang="en-US" sz="1400" dirty="0">
              <a:solidFill>
                <a:srgbClr val="0A0A0A"/>
              </a:solidFill>
            </a:endParaRPr>
          </a:p>
          <a:p>
            <a:pPr algn="l">
              <a:buFont typeface="Arial" panose="020B0604020202020204" pitchFamily="34" charset="0"/>
              <a:buChar char="•"/>
            </a:pPr>
            <a:r>
              <a:rPr lang="en-US" sz="1400" dirty="0">
                <a:solidFill>
                  <a:srgbClr val="0A0A0A"/>
                </a:solidFill>
              </a:rPr>
              <a:t>Naïve Bayes based model is performing with the least accuracy on this dataset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265500" y="91775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Problem Statement</a:t>
            </a:r>
            <a:endParaRPr b="1" dirty="0"/>
          </a:p>
        </p:txBody>
      </p:sp>
      <p:sp>
        <p:nvSpPr>
          <p:cNvPr id="105" name="Google Shape;105;p15"/>
          <p:cNvSpPr txBox="1">
            <a:spLocks noGrp="1"/>
          </p:cNvSpPr>
          <p:nvPr>
            <p:ph type="subTitle" idx="1"/>
          </p:nvPr>
        </p:nvSpPr>
        <p:spPr>
          <a:xfrm>
            <a:off x="265500" y="3542100"/>
            <a:ext cx="4045200" cy="87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b="0" i="0" u="sng" strike="noStrike" dirty="0">
                <a:solidFill>
                  <a:schemeClr val="accent1">
                    <a:lumMod val="60000"/>
                    <a:lumOff val="4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https://www.kaggle.com/datasets/arashnic/hr-analytics-job-change-of-data-scientists</a:t>
            </a:r>
            <a:endParaRPr lang="en-IN" sz="1800" dirty="0">
              <a:solidFill>
                <a:schemeClr val="accent1">
                  <a:lumMod val="60000"/>
                  <a:lumOff val="40000"/>
                </a:schemeClr>
              </a:solidFill>
            </a:endParaRPr>
          </a:p>
        </p:txBody>
      </p:sp>
      <p:sp>
        <p:nvSpPr>
          <p:cNvPr id="106" name="Google Shape;106;p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The process of hiring good talent is complicated and involves cost-benefit analysis at multiple levels.</a:t>
            </a:r>
          </a:p>
          <a:p>
            <a:pPr marL="0" lvl="0" indent="0" algn="l" rtl="0">
              <a:spcBef>
                <a:spcPts val="1600"/>
              </a:spcBef>
              <a:spcAft>
                <a:spcPts val="0"/>
              </a:spcAft>
              <a:buNone/>
            </a:pPr>
            <a:r>
              <a:rPr lang="en-US" sz="1400" dirty="0"/>
              <a:t>A company who is looking to hire Data Scientists wants to make the process quick, less labor intensive and cost-effective.</a:t>
            </a:r>
          </a:p>
          <a:p>
            <a:pPr marL="0" lvl="0" indent="0" algn="l" rtl="0">
              <a:spcBef>
                <a:spcPts val="1600"/>
              </a:spcBef>
              <a:spcAft>
                <a:spcPts val="1600"/>
              </a:spcAft>
              <a:buNone/>
            </a:pPr>
            <a:r>
              <a:rPr lang="en-IN" sz="1400" dirty="0"/>
              <a:t>The </a:t>
            </a:r>
            <a:r>
              <a:rPr lang="en-US" sz="1400" dirty="0"/>
              <a:t>company started a training program and collected the data of all the people who participated in the program.</a:t>
            </a:r>
          </a:p>
          <a:p>
            <a:pPr marL="0" lvl="0" indent="0" algn="l" rtl="0">
              <a:spcBef>
                <a:spcPts val="1600"/>
              </a:spcBef>
              <a:spcAft>
                <a:spcPts val="1600"/>
              </a:spcAft>
              <a:buNone/>
            </a:pPr>
            <a:r>
              <a:rPr lang="en-US" sz="1400" dirty="0"/>
              <a:t>By using predictive modeling, we are classifying the profiles of the candidates to determine their likeliness to switch jobs.</a:t>
            </a:r>
            <a:endParaRPr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5" name="Title 1">
            <a:extLst>
              <a:ext uri="{FF2B5EF4-FFF2-40B4-BE49-F238E27FC236}">
                <a16:creationId xmlns:a16="http://schemas.microsoft.com/office/drawing/2014/main" id="{55E59F89-5E08-AA4C-9B00-2ADFA76A8955}"/>
              </a:ext>
            </a:extLst>
          </p:cNvPr>
          <p:cNvSpPr>
            <a:spLocks noGrp="1"/>
          </p:cNvSpPr>
          <p:nvPr>
            <p:ph type="title"/>
          </p:nvPr>
        </p:nvSpPr>
        <p:spPr>
          <a:xfrm>
            <a:off x="311700" y="410000"/>
            <a:ext cx="8520600" cy="607800"/>
          </a:xfrm>
        </p:spPr>
        <p:txBody>
          <a:bodyPr/>
          <a:lstStyle/>
          <a:p>
            <a:pPr algn="ctr"/>
            <a:r>
              <a:rPr lang="en-IN" b="1" dirty="0"/>
              <a:t>Data Set Explanation</a:t>
            </a:r>
          </a:p>
        </p:txBody>
      </p:sp>
      <p:sp>
        <p:nvSpPr>
          <p:cNvPr id="120" name="Google Shape;120;p17"/>
          <p:cNvSpPr txBox="1">
            <a:spLocks noGrp="1"/>
          </p:cNvSpPr>
          <p:nvPr>
            <p:ph type="body" idx="1"/>
          </p:nvPr>
        </p:nvSpPr>
        <p:spPr>
          <a:xfrm>
            <a:off x="1708985" y="1256769"/>
            <a:ext cx="5726029" cy="3339000"/>
          </a:xfrm>
        </p:spPr>
        <p:txBody>
          <a:bodyPr spcFirstLastPara="1" wrap="square" lIns="91425" tIns="91425" rIns="91425" bIns="91425" anchor="t" anchorCtr="0">
            <a:normAutofit/>
          </a:bodyPr>
          <a:lstStyle/>
          <a:p>
            <a:pPr marL="285750" indent="-285750">
              <a:spcAft>
                <a:spcPts val="600"/>
              </a:spcAft>
            </a:pPr>
            <a:r>
              <a:rPr lang="en-US" dirty="0"/>
              <a:t>The Data set (train.csv) has 19K Rows and 14 Columns</a:t>
            </a:r>
          </a:p>
          <a:p>
            <a:pPr marL="285750" indent="-285750">
              <a:spcAft>
                <a:spcPts val="600"/>
              </a:spcAft>
            </a:pPr>
            <a:r>
              <a:rPr lang="en-US" dirty="0"/>
              <a:t>The data set has the information about candidate’s demographics, relevant experience and the time they spent to complete the training</a:t>
            </a:r>
          </a:p>
          <a:p>
            <a:pPr marL="285750" indent="-285750">
              <a:spcAft>
                <a:spcPts val="600"/>
              </a:spcAft>
            </a:pPr>
            <a:r>
              <a:rPr lang="en-US" dirty="0"/>
              <a:t>The task is to classify the profile of the candidate (0 – Not looking for job change, 1 – Looking for a job change)</a:t>
            </a:r>
          </a:p>
        </p:txBody>
      </p:sp>
    </p:spTree>
    <p:extLst>
      <p:ext uri="{BB962C8B-B14F-4D97-AF65-F5344CB8AC3E}">
        <p14:creationId xmlns:p14="http://schemas.microsoft.com/office/powerpoint/2010/main" val="189321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5" name="Title 1">
            <a:extLst>
              <a:ext uri="{FF2B5EF4-FFF2-40B4-BE49-F238E27FC236}">
                <a16:creationId xmlns:a16="http://schemas.microsoft.com/office/drawing/2014/main" id="{55E59F89-5E08-AA4C-9B00-2ADFA76A8955}"/>
              </a:ext>
            </a:extLst>
          </p:cNvPr>
          <p:cNvSpPr>
            <a:spLocks noGrp="1"/>
          </p:cNvSpPr>
          <p:nvPr>
            <p:ph type="title"/>
          </p:nvPr>
        </p:nvSpPr>
        <p:spPr>
          <a:xfrm>
            <a:off x="311700" y="410000"/>
            <a:ext cx="8520600" cy="607800"/>
          </a:xfrm>
        </p:spPr>
        <p:txBody>
          <a:bodyPr/>
          <a:lstStyle/>
          <a:p>
            <a:pPr algn="ctr"/>
            <a:r>
              <a:rPr lang="en-IN" b="1" dirty="0"/>
              <a:t>Understanding Data Set</a:t>
            </a:r>
            <a:br>
              <a:rPr lang="en-IN" b="1" dirty="0"/>
            </a:br>
            <a:endParaRPr lang="en-US" b="1" dirty="0"/>
          </a:p>
        </p:txBody>
      </p:sp>
      <p:sp>
        <p:nvSpPr>
          <p:cNvPr id="120" name="Google Shape;120;p17"/>
          <p:cNvSpPr txBox="1">
            <a:spLocks noGrp="1"/>
          </p:cNvSpPr>
          <p:nvPr>
            <p:ph type="body" idx="1"/>
          </p:nvPr>
        </p:nvSpPr>
        <p:spPr>
          <a:xfrm>
            <a:off x="1708985" y="1256769"/>
            <a:ext cx="5726029" cy="3339000"/>
          </a:xfrm>
        </p:spPr>
        <p:txBody>
          <a:bodyPr spcFirstLastPara="1" wrap="square" lIns="91425" tIns="91425" rIns="91425" bIns="91425" anchor="t" anchorCtr="0">
            <a:normAutofit fontScale="55000" lnSpcReduction="20000"/>
          </a:bodyPr>
          <a:lstStyle/>
          <a:p>
            <a:pPr marL="0" lvl="0" indent="0" rtl="0">
              <a:spcBef>
                <a:spcPts val="0"/>
              </a:spcBef>
              <a:spcAft>
                <a:spcPts val="600"/>
              </a:spcAft>
              <a:buNone/>
            </a:pPr>
            <a:r>
              <a:rPr lang="en-US" dirty="0" err="1"/>
              <a:t>enrollee_id</a:t>
            </a:r>
            <a:r>
              <a:rPr lang="en-US" dirty="0"/>
              <a:t>: Unique ID for candidate</a:t>
            </a:r>
          </a:p>
          <a:p>
            <a:pPr marL="0" lvl="0" indent="0" rtl="0">
              <a:spcBef>
                <a:spcPts val="0"/>
              </a:spcBef>
              <a:spcAft>
                <a:spcPts val="600"/>
              </a:spcAft>
              <a:buNone/>
            </a:pPr>
            <a:r>
              <a:rPr lang="en-US" dirty="0"/>
              <a:t>city: City code</a:t>
            </a:r>
          </a:p>
          <a:p>
            <a:pPr marL="0" lvl="0" indent="0" rtl="0">
              <a:spcBef>
                <a:spcPts val="0"/>
              </a:spcBef>
              <a:spcAft>
                <a:spcPts val="600"/>
              </a:spcAft>
              <a:buNone/>
            </a:pPr>
            <a:r>
              <a:rPr lang="en-US" dirty="0" err="1"/>
              <a:t>city_development_index</a:t>
            </a:r>
            <a:r>
              <a:rPr lang="en-US" dirty="0"/>
              <a:t> : Development index of the city (scaled)</a:t>
            </a:r>
          </a:p>
          <a:p>
            <a:pPr marL="0" lvl="0" indent="0" rtl="0">
              <a:spcBef>
                <a:spcPts val="0"/>
              </a:spcBef>
              <a:spcAft>
                <a:spcPts val="600"/>
              </a:spcAft>
              <a:buNone/>
            </a:pPr>
            <a:r>
              <a:rPr lang="en-US" dirty="0"/>
              <a:t>gender: Gender of candidate</a:t>
            </a:r>
          </a:p>
          <a:p>
            <a:pPr marL="0" lvl="0" indent="0" rtl="0">
              <a:spcBef>
                <a:spcPts val="0"/>
              </a:spcBef>
              <a:spcAft>
                <a:spcPts val="600"/>
              </a:spcAft>
              <a:buNone/>
            </a:pPr>
            <a:r>
              <a:rPr lang="en-US" dirty="0" err="1"/>
              <a:t>relevent_experience</a:t>
            </a:r>
            <a:r>
              <a:rPr lang="en-US" dirty="0"/>
              <a:t>: Relevant experience of candidate</a:t>
            </a:r>
          </a:p>
          <a:p>
            <a:pPr marL="0" lvl="0" indent="0" rtl="0">
              <a:spcBef>
                <a:spcPts val="0"/>
              </a:spcBef>
              <a:spcAft>
                <a:spcPts val="600"/>
              </a:spcAft>
              <a:buNone/>
            </a:pPr>
            <a:r>
              <a:rPr lang="en-US" dirty="0" err="1"/>
              <a:t>enrolled_university</a:t>
            </a:r>
            <a:r>
              <a:rPr lang="en-US" dirty="0"/>
              <a:t>: Type of University course enrolled if any</a:t>
            </a:r>
          </a:p>
          <a:p>
            <a:pPr marL="0" lvl="0" indent="0" rtl="0">
              <a:spcBef>
                <a:spcPts val="0"/>
              </a:spcBef>
              <a:spcAft>
                <a:spcPts val="600"/>
              </a:spcAft>
              <a:buNone/>
            </a:pPr>
            <a:r>
              <a:rPr lang="en-US" dirty="0" err="1"/>
              <a:t>education_level</a:t>
            </a:r>
            <a:r>
              <a:rPr lang="en-US" dirty="0"/>
              <a:t>: Education level of candidate</a:t>
            </a:r>
          </a:p>
          <a:p>
            <a:pPr marL="0" lvl="0" indent="0" rtl="0">
              <a:spcBef>
                <a:spcPts val="0"/>
              </a:spcBef>
              <a:spcAft>
                <a:spcPts val="600"/>
              </a:spcAft>
              <a:buNone/>
            </a:pPr>
            <a:r>
              <a:rPr lang="en-US" dirty="0" err="1"/>
              <a:t>major_discipline</a:t>
            </a:r>
            <a:r>
              <a:rPr lang="en-US" dirty="0"/>
              <a:t>: Education major discipline of candidate</a:t>
            </a:r>
          </a:p>
          <a:p>
            <a:pPr marL="0" lvl="0" indent="0" rtl="0">
              <a:spcBef>
                <a:spcPts val="0"/>
              </a:spcBef>
              <a:spcAft>
                <a:spcPts val="600"/>
              </a:spcAft>
              <a:buNone/>
            </a:pPr>
            <a:r>
              <a:rPr lang="en-US" dirty="0"/>
              <a:t>experience: Candidate total experience in years</a:t>
            </a:r>
          </a:p>
          <a:p>
            <a:pPr marL="0" lvl="0" indent="0" rtl="0">
              <a:spcBef>
                <a:spcPts val="0"/>
              </a:spcBef>
              <a:spcAft>
                <a:spcPts val="600"/>
              </a:spcAft>
              <a:buNone/>
            </a:pPr>
            <a:r>
              <a:rPr lang="en-US" dirty="0" err="1"/>
              <a:t>company_size</a:t>
            </a:r>
            <a:r>
              <a:rPr lang="en-US" dirty="0"/>
              <a:t>: No of employees in current employer's company</a:t>
            </a:r>
          </a:p>
          <a:p>
            <a:pPr marL="0" lvl="0" indent="0" rtl="0">
              <a:spcBef>
                <a:spcPts val="0"/>
              </a:spcBef>
              <a:spcAft>
                <a:spcPts val="600"/>
              </a:spcAft>
              <a:buNone/>
            </a:pPr>
            <a:r>
              <a:rPr lang="en-US" dirty="0" err="1"/>
              <a:t>company_type</a:t>
            </a:r>
            <a:r>
              <a:rPr lang="en-US" dirty="0"/>
              <a:t> : Type of current employer</a:t>
            </a:r>
          </a:p>
          <a:p>
            <a:pPr marL="0" lvl="0" indent="0" rtl="0">
              <a:spcBef>
                <a:spcPts val="0"/>
              </a:spcBef>
              <a:spcAft>
                <a:spcPts val="600"/>
              </a:spcAft>
              <a:buNone/>
            </a:pPr>
            <a:r>
              <a:rPr lang="en-US" dirty="0" err="1"/>
              <a:t>lastnewjob</a:t>
            </a:r>
            <a:r>
              <a:rPr lang="en-US" dirty="0"/>
              <a:t>: Difference in years between previous job and current job</a:t>
            </a:r>
          </a:p>
          <a:p>
            <a:pPr marL="0" lvl="0" indent="0" rtl="0">
              <a:spcBef>
                <a:spcPts val="0"/>
              </a:spcBef>
              <a:spcAft>
                <a:spcPts val="600"/>
              </a:spcAft>
              <a:buNone/>
            </a:pPr>
            <a:r>
              <a:rPr lang="en-US" dirty="0" err="1"/>
              <a:t>training_hours</a:t>
            </a:r>
            <a:r>
              <a:rPr lang="en-US" dirty="0"/>
              <a:t>: training hours completed</a:t>
            </a:r>
          </a:p>
          <a:p>
            <a:pPr marL="0" lvl="0" indent="0" rtl="0">
              <a:spcBef>
                <a:spcPts val="0"/>
              </a:spcBef>
              <a:spcAft>
                <a:spcPts val="600"/>
              </a:spcAft>
              <a:buNone/>
            </a:pPr>
            <a:r>
              <a:rPr lang="en-US" dirty="0"/>
              <a:t>target: 0 – Not looking for job change, 1 – Looking for a job change (binary classification)</a:t>
            </a:r>
          </a:p>
          <a:p>
            <a:pPr marL="0" lvl="0" indent="0" rtl="0">
              <a:spcBef>
                <a:spcPts val="0"/>
              </a:spcBef>
              <a:spcAft>
                <a:spcPts val="600"/>
              </a:spcAft>
              <a:buNone/>
            </a:pP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569B-F017-0951-89B3-51E5886BD264}"/>
              </a:ext>
            </a:extLst>
          </p:cNvPr>
          <p:cNvSpPr>
            <a:spLocks noGrp="1"/>
          </p:cNvSpPr>
          <p:nvPr>
            <p:ph type="title"/>
          </p:nvPr>
        </p:nvSpPr>
        <p:spPr>
          <a:xfrm>
            <a:off x="567956" y="590261"/>
            <a:ext cx="3314700" cy="1680551"/>
          </a:xfrm>
        </p:spPr>
        <p:txBody>
          <a:bodyPr spcFirstLastPara="1" vert="horz" wrap="square" lIns="68580" tIns="34290" rIns="68580" bIns="34290" rtlCol="0" anchor="ctr" anchorCtr="0">
            <a:normAutofit/>
          </a:bodyPr>
          <a:lstStyle/>
          <a:p>
            <a:r>
              <a:rPr lang="en-US" b="1" dirty="0">
                <a:solidFill>
                  <a:schemeClr val="tx1"/>
                </a:solidFill>
              </a:rPr>
              <a:t>Label Encoding and Imputing missing values</a:t>
            </a:r>
          </a:p>
        </p:txBody>
      </p:sp>
      <p:sp>
        <p:nvSpPr>
          <p:cNvPr id="6" name="TextBox 5">
            <a:extLst>
              <a:ext uri="{FF2B5EF4-FFF2-40B4-BE49-F238E27FC236}">
                <a16:creationId xmlns:a16="http://schemas.microsoft.com/office/drawing/2014/main" id="{2C4A264D-10C5-062E-0A4C-B853D2A2F10A}"/>
              </a:ext>
            </a:extLst>
          </p:cNvPr>
          <p:cNvSpPr txBox="1"/>
          <p:nvPr/>
        </p:nvSpPr>
        <p:spPr>
          <a:xfrm>
            <a:off x="342901" y="2448624"/>
            <a:ext cx="3314700" cy="2237676"/>
          </a:xfrm>
          <a:prstGeom prst="rect">
            <a:avLst/>
          </a:prstGeom>
        </p:spPr>
        <p:txBody>
          <a:bodyPr vert="horz" lIns="68580" tIns="34290" rIns="68580" bIns="34290" rtlCol="0">
            <a:normAutofit/>
          </a:bodyPr>
          <a:lstStyle/>
          <a:p>
            <a:pPr marL="171450" indent="-171450">
              <a:spcAft>
                <a:spcPts val="450"/>
              </a:spcAft>
              <a:buClr>
                <a:schemeClr val="bg1"/>
              </a:buClr>
              <a:buSzPct val="75000"/>
              <a:buFont typeface="+mj-lt"/>
              <a:buAutoNum type="arabicPeriod"/>
            </a:pPr>
            <a:r>
              <a:rPr lang="en-US" sz="1125" dirty="0">
                <a:solidFill>
                  <a:srgbClr val="0A0A0A"/>
                </a:solidFill>
              </a:rPr>
              <a:t>We used Label Encoding on the Categorical Data. And populated the missing values using Iterative Imputer.</a:t>
            </a:r>
          </a:p>
          <a:p>
            <a:pPr marL="171450" indent="-171450">
              <a:spcAft>
                <a:spcPts val="450"/>
              </a:spcAft>
              <a:buClr>
                <a:schemeClr val="bg1"/>
              </a:buClr>
              <a:buSzPct val="75000"/>
              <a:buFont typeface="+mj-lt"/>
              <a:buAutoNum type="arabicPeriod"/>
            </a:pPr>
            <a:r>
              <a:rPr lang="en-US" sz="1125" i="1" dirty="0">
                <a:solidFill>
                  <a:srgbClr val="0A0A0A"/>
                </a:solidFill>
              </a:rPr>
              <a:t>(Simple imputation strategies such as using the mean or median can be effective when working with univariate data, however, when working with multivariate data, advanced imputation methods such as iterative imputation led to better results)</a:t>
            </a:r>
          </a:p>
          <a:p>
            <a:pPr marL="171450" indent="-171450">
              <a:spcAft>
                <a:spcPts val="450"/>
              </a:spcAft>
              <a:buClr>
                <a:schemeClr val="bg1"/>
              </a:buClr>
              <a:buSzPct val="75000"/>
              <a:buFont typeface="+mj-lt"/>
              <a:buAutoNum type="arabicPeriod"/>
            </a:pPr>
            <a:r>
              <a:rPr lang="en-US" sz="1125" dirty="0">
                <a:solidFill>
                  <a:schemeClr val="tx2"/>
                </a:solidFill>
              </a:rPr>
              <a:t> </a:t>
            </a:r>
          </a:p>
        </p:txBody>
      </p:sp>
      <p:graphicFrame>
        <p:nvGraphicFramePr>
          <p:cNvPr id="4" name="Table 4">
            <a:extLst>
              <a:ext uri="{FF2B5EF4-FFF2-40B4-BE49-F238E27FC236}">
                <a16:creationId xmlns:a16="http://schemas.microsoft.com/office/drawing/2014/main" id="{3AE24DD9-5FC0-62C5-56F2-E1D439F63452}"/>
              </a:ext>
            </a:extLst>
          </p:cNvPr>
          <p:cNvGraphicFramePr>
            <a:graphicFrameLocks noGrp="1"/>
          </p:cNvGraphicFramePr>
          <p:nvPr>
            <p:ph idx="1"/>
          </p:nvPr>
        </p:nvGraphicFramePr>
        <p:xfrm>
          <a:off x="3902826" y="590261"/>
          <a:ext cx="5096777" cy="4074490"/>
        </p:xfrm>
        <a:graphic>
          <a:graphicData uri="http://schemas.openxmlformats.org/drawingml/2006/table">
            <a:tbl>
              <a:tblPr firstRow="1" bandRow="1">
                <a:tableStyleId>{F5AB1C69-6EDB-4FF4-983F-18BD219EF322}</a:tableStyleId>
              </a:tblPr>
              <a:tblGrid>
                <a:gridCol w="2073391">
                  <a:extLst>
                    <a:ext uri="{9D8B030D-6E8A-4147-A177-3AD203B41FA5}">
                      <a16:colId xmlns:a16="http://schemas.microsoft.com/office/drawing/2014/main" val="607298519"/>
                    </a:ext>
                  </a:extLst>
                </a:gridCol>
                <a:gridCol w="1230557">
                  <a:extLst>
                    <a:ext uri="{9D8B030D-6E8A-4147-A177-3AD203B41FA5}">
                      <a16:colId xmlns:a16="http://schemas.microsoft.com/office/drawing/2014/main" val="3888874377"/>
                    </a:ext>
                  </a:extLst>
                </a:gridCol>
                <a:gridCol w="1792829">
                  <a:extLst>
                    <a:ext uri="{9D8B030D-6E8A-4147-A177-3AD203B41FA5}">
                      <a16:colId xmlns:a16="http://schemas.microsoft.com/office/drawing/2014/main" val="3607002912"/>
                    </a:ext>
                  </a:extLst>
                </a:gridCol>
              </a:tblGrid>
              <a:tr h="291035">
                <a:tc>
                  <a:txBody>
                    <a:bodyPr/>
                    <a:lstStyle/>
                    <a:p>
                      <a:r>
                        <a:rPr lang="en-US" sz="1300" dirty="0"/>
                        <a:t>Features</a:t>
                      </a:r>
                    </a:p>
                  </a:txBody>
                  <a:tcPr marL="66144" marR="66144" marT="33072" marB="33072"/>
                </a:tc>
                <a:tc>
                  <a:txBody>
                    <a:bodyPr/>
                    <a:lstStyle/>
                    <a:p>
                      <a:r>
                        <a:rPr lang="en-US" sz="1300" dirty="0"/>
                        <a:t>Type of Data</a:t>
                      </a:r>
                    </a:p>
                  </a:txBody>
                  <a:tcPr marL="66144" marR="66144" marT="33072" marB="33072"/>
                </a:tc>
                <a:tc>
                  <a:txBody>
                    <a:bodyPr/>
                    <a:lstStyle/>
                    <a:p>
                      <a:r>
                        <a:rPr lang="en-US" sz="1300" dirty="0"/>
                        <a:t>Missing Percentage</a:t>
                      </a:r>
                    </a:p>
                  </a:txBody>
                  <a:tcPr marL="66144" marR="66144" marT="33072" marB="33072"/>
                </a:tc>
                <a:extLst>
                  <a:ext uri="{0D108BD9-81ED-4DB2-BD59-A6C34878D82A}">
                    <a16:rowId xmlns:a16="http://schemas.microsoft.com/office/drawing/2014/main" val="3092603552"/>
                  </a:ext>
                </a:extLst>
              </a:tr>
              <a:tr h="291035">
                <a:tc>
                  <a:txBody>
                    <a:bodyPr/>
                    <a:lstStyle/>
                    <a:p>
                      <a:r>
                        <a:rPr lang="en-US" sz="1300" dirty="0" err="1"/>
                        <a:t>enrolle_id</a:t>
                      </a:r>
                      <a:endParaRPr lang="en-US" sz="1300" dirty="0"/>
                    </a:p>
                  </a:txBody>
                  <a:tcPr marL="66144" marR="66144" marT="33072" marB="33072"/>
                </a:tc>
                <a:tc>
                  <a:txBody>
                    <a:bodyPr/>
                    <a:lstStyle/>
                    <a:p>
                      <a:r>
                        <a:rPr lang="en-US" sz="1300"/>
                        <a:t>Numerical</a:t>
                      </a:r>
                    </a:p>
                  </a:txBody>
                  <a:tcPr marL="66144" marR="66144" marT="33072" marB="33072"/>
                </a:tc>
                <a:tc>
                  <a:txBody>
                    <a:bodyPr/>
                    <a:lstStyle/>
                    <a:p>
                      <a:r>
                        <a:rPr lang="en-US" sz="1300"/>
                        <a:t>0</a:t>
                      </a:r>
                    </a:p>
                  </a:txBody>
                  <a:tcPr marL="66144" marR="66144" marT="33072" marB="33072"/>
                </a:tc>
                <a:extLst>
                  <a:ext uri="{0D108BD9-81ED-4DB2-BD59-A6C34878D82A}">
                    <a16:rowId xmlns:a16="http://schemas.microsoft.com/office/drawing/2014/main" val="1098686482"/>
                  </a:ext>
                </a:extLst>
              </a:tr>
              <a:tr h="291035">
                <a:tc>
                  <a:txBody>
                    <a:bodyPr/>
                    <a:lstStyle/>
                    <a:p>
                      <a:r>
                        <a:rPr lang="en-US" sz="1300"/>
                        <a:t>city</a:t>
                      </a:r>
                    </a:p>
                  </a:txBody>
                  <a:tcPr marL="66144" marR="66144" marT="33072" marB="33072"/>
                </a:tc>
                <a:tc>
                  <a:txBody>
                    <a:bodyPr/>
                    <a:lstStyle/>
                    <a:p>
                      <a:r>
                        <a:rPr lang="en-US" sz="1300"/>
                        <a:t>Categorical</a:t>
                      </a:r>
                    </a:p>
                  </a:txBody>
                  <a:tcPr marL="66144" marR="66144" marT="33072" marB="33072"/>
                </a:tc>
                <a:tc>
                  <a:txBody>
                    <a:bodyPr/>
                    <a:lstStyle/>
                    <a:p>
                      <a:r>
                        <a:rPr lang="en-US" sz="1300"/>
                        <a:t>0</a:t>
                      </a:r>
                    </a:p>
                  </a:txBody>
                  <a:tcPr marL="66144" marR="66144" marT="33072" marB="33072"/>
                </a:tc>
                <a:extLst>
                  <a:ext uri="{0D108BD9-81ED-4DB2-BD59-A6C34878D82A}">
                    <a16:rowId xmlns:a16="http://schemas.microsoft.com/office/drawing/2014/main" val="3778115595"/>
                  </a:ext>
                </a:extLst>
              </a:tr>
              <a:tr h="291035">
                <a:tc>
                  <a:txBody>
                    <a:bodyPr/>
                    <a:lstStyle/>
                    <a:p>
                      <a:r>
                        <a:rPr lang="en-US" sz="1300" dirty="0" err="1"/>
                        <a:t>city_development_index</a:t>
                      </a:r>
                      <a:endParaRPr lang="en-US" sz="1300" dirty="0"/>
                    </a:p>
                  </a:txBody>
                  <a:tcPr marL="66144" marR="66144" marT="33072" marB="33072"/>
                </a:tc>
                <a:tc>
                  <a:txBody>
                    <a:bodyPr/>
                    <a:lstStyle/>
                    <a:p>
                      <a:r>
                        <a:rPr lang="en-US" sz="1300" dirty="0"/>
                        <a:t>Numerical</a:t>
                      </a:r>
                    </a:p>
                  </a:txBody>
                  <a:tcPr marL="66144" marR="66144" marT="33072" marB="33072"/>
                </a:tc>
                <a:tc>
                  <a:txBody>
                    <a:bodyPr/>
                    <a:lstStyle/>
                    <a:p>
                      <a:r>
                        <a:rPr lang="en-US" sz="1300"/>
                        <a:t>0</a:t>
                      </a:r>
                    </a:p>
                  </a:txBody>
                  <a:tcPr marL="66144" marR="66144" marT="33072" marB="33072"/>
                </a:tc>
                <a:extLst>
                  <a:ext uri="{0D108BD9-81ED-4DB2-BD59-A6C34878D82A}">
                    <a16:rowId xmlns:a16="http://schemas.microsoft.com/office/drawing/2014/main" val="636082411"/>
                  </a:ext>
                </a:extLst>
              </a:tr>
              <a:tr h="291035">
                <a:tc>
                  <a:txBody>
                    <a:bodyPr/>
                    <a:lstStyle/>
                    <a:p>
                      <a:r>
                        <a:rPr lang="en-US" sz="1300"/>
                        <a:t>gender</a:t>
                      </a:r>
                    </a:p>
                  </a:txBody>
                  <a:tcPr marL="66144" marR="66144" marT="33072" marB="33072"/>
                </a:tc>
                <a:tc>
                  <a:txBody>
                    <a:bodyPr/>
                    <a:lstStyle/>
                    <a:p>
                      <a:r>
                        <a:rPr lang="en-US" sz="1300"/>
                        <a:t>Categorical</a:t>
                      </a:r>
                    </a:p>
                  </a:txBody>
                  <a:tcPr marL="66144" marR="66144" marT="33072" marB="33072"/>
                </a:tc>
                <a:tc>
                  <a:txBody>
                    <a:bodyPr/>
                    <a:lstStyle/>
                    <a:p>
                      <a:r>
                        <a:rPr lang="en-US" sz="1300"/>
                        <a:t>23.86</a:t>
                      </a:r>
                    </a:p>
                  </a:txBody>
                  <a:tcPr marL="66144" marR="66144" marT="33072" marB="33072"/>
                </a:tc>
                <a:extLst>
                  <a:ext uri="{0D108BD9-81ED-4DB2-BD59-A6C34878D82A}">
                    <a16:rowId xmlns:a16="http://schemas.microsoft.com/office/drawing/2014/main" val="4074502837"/>
                  </a:ext>
                </a:extLst>
              </a:tr>
              <a:tr h="291035">
                <a:tc>
                  <a:txBody>
                    <a:bodyPr/>
                    <a:lstStyle/>
                    <a:p>
                      <a:r>
                        <a:rPr lang="en-US" sz="1300" dirty="0" err="1"/>
                        <a:t>relevent_experience</a:t>
                      </a:r>
                      <a:endParaRPr lang="en-US" sz="1300" dirty="0"/>
                    </a:p>
                  </a:txBody>
                  <a:tcPr marL="66144" marR="66144" marT="33072" marB="33072"/>
                </a:tc>
                <a:tc>
                  <a:txBody>
                    <a:bodyPr/>
                    <a:lstStyle/>
                    <a:p>
                      <a:r>
                        <a:rPr lang="en-US" sz="1300"/>
                        <a:t>Categorical</a:t>
                      </a:r>
                    </a:p>
                  </a:txBody>
                  <a:tcPr marL="66144" marR="66144" marT="33072" marB="33072"/>
                </a:tc>
                <a:tc>
                  <a:txBody>
                    <a:bodyPr/>
                    <a:lstStyle/>
                    <a:p>
                      <a:r>
                        <a:rPr lang="en-US" sz="1300"/>
                        <a:t>0</a:t>
                      </a:r>
                    </a:p>
                  </a:txBody>
                  <a:tcPr marL="66144" marR="66144" marT="33072" marB="33072"/>
                </a:tc>
                <a:extLst>
                  <a:ext uri="{0D108BD9-81ED-4DB2-BD59-A6C34878D82A}">
                    <a16:rowId xmlns:a16="http://schemas.microsoft.com/office/drawing/2014/main" val="2111082953"/>
                  </a:ext>
                </a:extLst>
              </a:tr>
              <a:tr h="291035">
                <a:tc>
                  <a:txBody>
                    <a:bodyPr/>
                    <a:lstStyle/>
                    <a:p>
                      <a:r>
                        <a:rPr lang="en-US" sz="1300"/>
                        <a:t>enrolled_university</a:t>
                      </a:r>
                    </a:p>
                  </a:txBody>
                  <a:tcPr marL="66144" marR="66144" marT="33072" marB="33072"/>
                </a:tc>
                <a:tc>
                  <a:txBody>
                    <a:bodyPr/>
                    <a:lstStyle/>
                    <a:p>
                      <a:r>
                        <a:rPr lang="en-US" sz="1300"/>
                        <a:t>Categorical</a:t>
                      </a:r>
                    </a:p>
                  </a:txBody>
                  <a:tcPr marL="66144" marR="66144" marT="33072" marB="33072"/>
                </a:tc>
                <a:tc>
                  <a:txBody>
                    <a:bodyPr/>
                    <a:lstStyle/>
                    <a:p>
                      <a:r>
                        <a:rPr lang="en-US" sz="1300"/>
                        <a:t>1.45</a:t>
                      </a:r>
                    </a:p>
                  </a:txBody>
                  <a:tcPr marL="66144" marR="66144" marT="33072" marB="33072"/>
                </a:tc>
                <a:extLst>
                  <a:ext uri="{0D108BD9-81ED-4DB2-BD59-A6C34878D82A}">
                    <a16:rowId xmlns:a16="http://schemas.microsoft.com/office/drawing/2014/main" val="3443962162"/>
                  </a:ext>
                </a:extLst>
              </a:tr>
              <a:tr h="291035">
                <a:tc>
                  <a:txBody>
                    <a:bodyPr/>
                    <a:lstStyle/>
                    <a:p>
                      <a:r>
                        <a:rPr lang="en-US" sz="1300"/>
                        <a:t>education_level</a:t>
                      </a:r>
                    </a:p>
                  </a:txBody>
                  <a:tcPr marL="66144" marR="66144" marT="33072" marB="33072"/>
                </a:tc>
                <a:tc>
                  <a:txBody>
                    <a:bodyPr/>
                    <a:lstStyle/>
                    <a:p>
                      <a:r>
                        <a:rPr lang="en-US" sz="1300"/>
                        <a:t>Categorical</a:t>
                      </a:r>
                    </a:p>
                  </a:txBody>
                  <a:tcPr marL="66144" marR="66144" marT="33072" marB="33072"/>
                </a:tc>
                <a:tc>
                  <a:txBody>
                    <a:bodyPr/>
                    <a:lstStyle/>
                    <a:p>
                      <a:r>
                        <a:rPr lang="en-US" sz="1300"/>
                        <a:t>2.44</a:t>
                      </a:r>
                    </a:p>
                  </a:txBody>
                  <a:tcPr marL="66144" marR="66144" marT="33072" marB="33072"/>
                </a:tc>
                <a:extLst>
                  <a:ext uri="{0D108BD9-81ED-4DB2-BD59-A6C34878D82A}">
                    <a16:rowId xmlns:a16="http://schemas.microsoft.com/office/drawing/2014/main" val="460171261"/>
                  </a:ext>
                </a:extLst>
              </a:tr>
              <a:tr h="291035">
                <a:tc>
                  <a:txBody>
                    <a:bodyPr/>
                    <a:lstStyle/>
                    <a:p>
                      <a:r>
                        <a:rPr lang="en-US" sz="1300"/>
                        <a:t>major_discipline</a:t>
                      </a:r>
                    </a:p>
                  </a:txBody>
                  <a:tcPr marL="66144" marR="66144" marT="33072" marB="33072"/>
                </a:tc>
                <a:tc>
                  <a:txBody>
                    <a:bodyPr/>
                    <a:lstStyle/>
                    <a:p>
                      <a:r>
                        <a:rPr lang="en-US" sz="1300"/>
                        <a:t>Categorical</a:t>
                      </a:r>
                    </a:p>
                  </a:txBody>
                  <a:tcPr marL="66144" marR="66144" marT="33072" marB="33072"/>
                </a:tc>
                <a:tc>
                  <a:txBody>
                    <a:bodyPr/>
                    <a:lstStyle/>
                    <a:p>
                      <a:r>
                        <a:rPr lang="en-US" sz="1300"/>
                        <a:t>14.65</a:t>
                      </a:r>
                    </a:p>
                  </a:txBody>
                  <a:tcPr marL="66144" marR="66144" marT="33072" marB="33072"/>
                </a:tc>
                <a:extLst>
                  <a:ext uri="{0D108BD9-81ED-4DB2-BD59-A6C34878D82A}">
                    <a16:rowId xmlns:a16="http://schemas.microsoft.com/office/drawing/2014/main" val="715116162"/>
                  </a:ext>
                </a:extLst>
              </a:tr>
              <a:tr h="291035">
                <a:tc>
                  <a:txBody>
                    <a:bodyPr/>
                    <a:lstStyle/>
                    <a:p>
                      <a:r>
                        <a:rPr lang="en-US" sz="1300"/>
                        <a:t>experience</a:t>
                      </a:r>
                    </a:p>
                  </a:txBody>
                  <a:tcPr marL="66144" marR="66144" marT="33072" marB="33072"/>
                </a:tc>
                <a:tc>
                  <a:txBody>
                    <a:bodyPr/>
                    <a:lstStyle/>
                    <a:p>
                      <a:r>
                        <a:rPr lang="en-US" sz="1300"/>
                        <a:t>Categorical</a:t>
                      </a:r>
                    </a:p>
                  </a:txBody>
                  <a:tcPr marL="66144" marR="66144" marT="33072" marB="33072"/>
                </a:tc>
                <a:tc>
                  <a:txBody>
                    <a:bodyPr/>
                    <a:lstStyle/>
                    <a:p>
                      <a:r>
                        <a:rPr lang="en-US" sz="1300"/>
                        <a:t>0.23</a:t>
                      </a:r>
                    </a:p>
                  </a:txBody>
                  <a:tcPr marL="66144" marR="66144" marT="33072" marB="33072"/>
                </a:tc>
                <a:extLst>
                  <a:ext uri="{0D108BD9-81ED-4DB2-BD59-A6C34878D82A}">
                    <a16:rowId xmlns:a16="http://schemas.microsoft.com/office/drawing/2014/main" val="401462606"/>
                  </a:ext>
                </a:extLst>
              </a:tr>
              <a:tr h="291035">
                <a:tc>
                  <a:txBody>
                    <a:bodyPr/>
                    <a:lstStyle/>
                    <a:p>
                      <a:r>
                        <a:rPr lang="en-US" sz="1300"/>
                        <a:t>company_size</a:t>
                      </a:r>
                    </a:p>
                  </a:txBody>
                  <a:tcPr marL="66144" marR="66144" marT="33072" marB="33072"/>
                </a:tc>
                <a:tc>
                  <a:txBody>
                    <a:bodyPr/>
                    <a:lstStyle/>
                    <a:p>
                      <a:r>
                        <a:rPr lang="en-US" sz="1300"/>
                        <a:t>Categorical</a:t>
                      </a:r>
                    </a:p>
                  </a:txBody>
                  <a:tcPr marL="66144" marR="66144" marT="33072" marB="33072"/>
                </a:tc>
                <a:tc>
                  <a:txBody>
                    <a:bodyPr/>
                    <a:lstStyle/>
                    <a:p>
                      <a:r>
                        <a:rPr lang="en-US" sz="1300"/>
                        <a:t>29.21</a:t>
                      </a:r>
                    </a:p>
                  </a:txBody>
                  <a:tcPr marL="66144" marR="66144" marT="33072" marB="33072"/>
                </a:tc>
                <a:extLst>
                  <a:ext uri="{0D108BD9-81ED-4DB2-BD59-A6C34878D82A}">
                    <a16:rowId xmlns:a16="http://schemas.microsoft.com/office/drawing/2014/main" val="3964788204"/>
                  </a:ext>
                </a:extLst>
              </a:tr>
              <a:tr h="291035">
                <a:tc>
                  <a:txBody>
                    <a:bodyPr/>
                    <a:lstStyle/>
                    <a:p>
                      <a:r>
                        <a:rPr lang="en-US" sz="1300"/>
                        <a:t>company_type</a:t>
                      </a:r>
                    </a:p>
                  </a:txBody>
                  <a:tcPr marL="66144" marR="66144" marT="33072" marB="33072"/>
                </a:tc>
                <a:tc>
                  <a:txBody>
                    <a:bodyPr/>
                    <a:lstStyle/>
                    <a:p>
                      <a:r>
                        <a:rPr lang="en-US" sz="1300"/>
                        <a:t>Categorical</a:t>
                      </a:r>
                    </a:p>
                  </a:txBody>
                  <a:tcPr marL="66144" marR="66144" marT="33072" marB="33072"/>
                </a:tc>
                <a:tc>
                  <a:txBody>
                    <a:bodyPr/>
                    <a:lstStyle/>
                    <a:p>
                      <a:r>
                        <a:rPr lang="en-US" sz="1300"/>
                        <a:t>29.77</a:t>
                      </a:r>
                    </a:p>
                  </a:txBody>
                  <a:tcPr marL="66144" marR="66144" marT="33072" marB="33072"/>
                </a:tc>
                <a:extLst>
                  <a:ext uri="{0D108BD9-81ED-4DB2-BD59-A6C34878D82A}">
                    <a16:rowId xmlns:a16="http://schemas.microsoft.com/office/drawing/2014/main" val="4026282573"/>
                  </a:ext>
                </a:extLst>
              </a:tr>
              <a:tr h="291035">
                <a:tc>
                  <a:txBody>
                    <a:bodyPr/>
                    <a:lstStyle/>
                    <a:p>
                      <a:r>
                        <a:rPr lang="en-US" sz="1300"/>
                        <a:t>last_new_job</a:t>
                      </a:r>
                    </a:p>
                  </a:txBody>
                  <a:tcPr marL="66144" marR="66144" marT="33072" marB="33072"/>
                </a:tc>
                <a:tc>
                  <a:txBody>
                    <a:bodyPr/>
                    <a:lstStyle/>
                    <a:p>
                      <a:r>
                        <a:rPr lang="en-US" sz="1300"/>
                        <a:t>Categorical</a:t>
                      </a:r>
                    </a:p>
                  </a:txBody>
                  <a:tcPr marL="66144" marR="66144" marT="33072" marB="33072"/>
                </a:tc>
                <a:tc>
                  <a:txBody>
                    <a:bodyPr/>
                    <a:lstStyle/>
                    <a:p>
                      <a:r>
                        <a:rPr lang="en-US" sz="1300"/>
                        <a:t>1.87</a:t>
                      </a:r>
                    </a:p>
                  </a:txBody>
                  <a:tcPr marL="66144" marR="66144" marT="33072" marB="33072"/>
                </a:tc>
                <a:extLst>
                  <a:ext uri="{0D108BD9-81ED-4DB2-BD59-A6C34878D82A}">
                    <a16:rowId xmlns:a16="http://schemas.microsoft.com/office/drawing/2014/main" val="1846652209"/>
                  </a:ext>
                </a:extLst>
              </a:tr>
              <a:tr h="291035">
                <a:tc>
                  <a:txBody>
                    <a:bodyPr/>
                    <a:lstStyle/>
                    <a:p>
                      <a:r>
                        <a:rPr lang="en-US" sz="1300"/>
                        <a:t>training_hours</a:t>
                      </a:r>
                    </a:p>
                  </a:txBody>
                  <a:tcPr marL="66144" marR="66144" marT="33072" marB="33072"/>
                </a:tc>
                <a:tc>
                  <a:txBody>
                    <a:bodyPr/>
                    <a:lstStyle/>
                    <a:p>
                      <a:r>
                        <a:rPr lang="en-US" sz="1300" dirty="0"/>
                        <a:t>Numerical</a:t>
                      </a:r>
                    </a:p>
                  </a:txBody>
                  <a:tcPr marL="66144" marR="66144" marT="33072" marB="33072"/>
                </a:tc>
                <a:tc>
                  <a:txBody>
                    <a:bodyPr/>
                    <a:lstStyle/>
                    <a:p>
                      <a:r>
                        <a:rPr lang="en-US" sz="1300" dirty="0"/>
                        <a:t>0</a:t>
                      </a:r>
                    </a:p>
                  </a:txBody>
                  <a:tcPr marL="66144" marR="66144" marT="33072" marB="33072"/>
                </a:tc>
                <a:extLst>
                  <a:ext uri="{0D108BD9-81ED-4DB2-BD59-A6C34878D82A}">
                    <a16:rowId xmlns:a16="http://schemas.microsoft.com/office/drawing/2014/main" val="3948677207"/>
                  </a:ext>
                </a:extLst>
              </a:tr>
            </a:tbl>
          </a:graphicData>
        </a:graphic>
      </p:graphicFrame>
    </p:spTree>
    <p:extLst>
      <p:ext uri="{BB962C8B-B14F-4D97-AF65-F5344CB8AC3E}">
        <p14:creationId xmlns:p14="http://schemas.microsoft.com/office/powerpoint/2010/main" val="366496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6EA0-7C80-3A94-C5E2-7EDF39AAAD91}"/>
              </a:ext>
            </a:extLst>
          </p:cNvPr>
          <p:cNvSpPr>
            <a:spLocks noGrp="1"/>
          </p:cNvSpPr>
          <p:nvPr>
            <p:ph type="title"/>
          </p:nvPr>
        </p:nvSpPr>
        <p:spPr>
          <a:xfrm>
            <a:off x="534338" y="555985"/>
            <a:ext cx="3314700" cy="1555203"/>
          </a:xfrm>
        </p:spPr>
        <p:txBody>
          <a:bodyPr spcFirstLastPara="1" vert="horz" wrap="square" lIns="68580" tIns="34290" rIns="68580" bIns="34290" rtlCol="0" anchor="ctr" anchorCtr="0">
            <a:normAutofit/>
          </a:bodyPr>
          <a:lstStyle/>
          <a:p>
            <a:r>
              <a:rPr lang="en-US" sz="2550" b="1" dirty="0">
                <a:solidFill>
                  <a:schemeClr val="tx1"/>
                </a:solidFill>
              </a:rPr>
              <a:t>Data Balancing And Standardization</a:t>
            </a:r>
          </a:p>
        </p:txBody>
      </p:sp>
      <p:sp>
        <p:nvSpPr>
          <p:cNvPr id="7" name="TextBox 6">
            <a:extLst>
              <a:ext uri="{FF2B5EF4-FFF2-40B4-BE49-F238E27FC236}">
                <a16:creationId xmlns:a16="http://schemas.microsoft.com/office/drawing/2014/main" id="{936DA850-9145-64A2-A92D-A841D9279B6E}"/>
              </a:ext>
            </a:extLst>
          </p:cNvPr>
          <p:cNvSpPr txBox="1"/>
          <p:nvPr/>
        </p:nvSpPr>
        <p:spPr>
          <a:xfrm>
            <a:off x="376519" y="2111188"/>
            <a:ext cx="3314700" cy="2237676"/>
          </a:xfrm>
          <a:prstGeom prst="rect">
            <a:avLst/>
          </a:prstGeom>
        </p:spPr>
        <p:txBody>
          <a:bodyPr vert="horz" lIns="68580" tIns="34290" rIns="68580" bIns="34290" rtlCol="0">
            <a:normAutofit fontScale="92500"/>
          </a:bodyPr>
          <a:lstStyle/>
          <a:p>
            <a:pPr marL="171450" indent="-171450" algn="just">
              <a:spcAft>
                <a:spcPts val="450"/>
              </a:spcAft>
              <a:buClr>
                <a:schemeClr val="bg1"/>
              </a:buClr>
              <a:buSzPct val="75000"/>
              <a:buFont typeface="+mj-lt"/>
              <a:buAutoNum type="arabicPeriod"/>
            </a:pPr>
            <a:r>
              <a:rPr lang="en-US" sz="1100" dirty="0">
                <a:solidFill>
                  <a:srgbClr val="0A0A0A"/>
                </a:solidFill>
                <a:latin typeface="Roboto" panose="02000000000000000000" pitchFamily="2" charset="0"/>
                <a:ea typeface="Roboto" panose="02000000000000000000" pitchFamily="2" charset="0"/>
              </a:rPr>
              <a:t>As it can be seen from the count-plot, there is imbalance in target variable which leads to model favoring target 0 cases more than target 1 cases.</a:t>
            </a:r>
          </a:p>
          <a:p>
            <a:pPr marL="171450" indent="-171450" algn="just">
              <a:spcAft>
                <a:spcPts val="450"/>
              </a:spcAft>
              <a:buClr>
                <a:schemeClr val="bg1"/>
              </a:buClr>
              <a:buSzPct val="75000"/>
              <a:buFont typeface="+mj-lt"/>
              <a:buAutoNum type="arabicPeriod"/>
            </a:pPr>
            <a:endParaRPr lang="en-US" sz="1100" dirty="0">
              <a:solidFill>
                <a:srgbClr val="0A0A0A"/>
              </a:solidFill>
              <a:latin typeface="Roboto" panose="02000000000000000000" pitchFamily="2" charset="0"/>
              <a:ea typeface="Roboto" panose="02000000000000000000" pitchFamily="2" charset="0"/>
            </a:endParaRPr>
          </a:p>
          <a:p>
            <a:pPr marL="171450" indent="-171450" algn="just">
              <a:spcAft>
                <a:spcPts val="450"/>
              </a:spcAft>
              <a:buClr>
                <a:schemeClr val="bg1"/>
              </a:buClr>
              <a:buSzPct val="75000"/>
              <a:buFont typeface="+mj-lt"/>
              <a:buAutoNum type="arabicPeriod"/>
            </a:pPr>
            <a:r>
              <a:rPr lang="en-US" sz="1100" dirty="0">
                <a:solidFill>
                  <a:srgbClr val="0A0A0A"/>
                </a:solidFill>
                <a:latin typeface="Roboto" panose="02000000000000000000" pitchFamily="2" charset="0"/>
                <a:ea typeface="Roboto" panose="02000000000000000000" pitchFamily="2" charset="0"/>
              </a:rPr>
              <a:t>SMOTE (Synthetic Minority Over Sampling Technique): instead of using copies of observations to oversample, SMOTE varies attributes of the observations to create new synthetic samples</a:t>
            </a:r>
          </a:p>
          <a:p>
            <a:pPr marL="171450" indent="-171450" algn="just">
              <a:spcAft>
                <a:spcPts val="450"/>
              </a:spcAft>
              <a:buClr>
                <a:schemeClr val="bg1"/>
              </a:buClr>
              <a:buSzPct val="75000"/>
              <a:buFont typeface="+mj-lt"/>
              <a:buAutoNum type="arabicPeriod"/>
            </a:pPr>
            <a:endParaRPr lang="en-US" sz="1100" dirty="0">
              <a:solidFill>
                <a:srgbClr val="0A0A0A"/>
              </a:solidFill>
              <a:latin typeface="Roboto" panose="02000000000000000000" pitchFamily="2" charset="0"/>
              <a:ea typeface="Roboto" panose="02000000000000000000" pitchFamily="2" charset="0"/>
            </a:endParaRPr>
          </a:p>
          <a:p>
            <a:pPr marL="171450" indent="-171450" algn="just">
              <a:spcAft>
                <a:spcPts val="450"/>
              </a:spcAft>
              <a:buClr>
                <a:schemeClr val="bg1"/>
              </a:buClr>
              <a:buSzPct val="75000"/>
              <a:buFont typeface="+mj-lt"/>
              <a:buAutoNum type="arabicPeriod"/>
            </a:pPr>
            <a:r>
              <a:rPr lang="en-US" sz="1100" dirty="0">
                <a:solidFill>
                  <a:srgbClr val="0A0A0A"/>
                </a:solidFill>
                <a:latin typeface="Roboto" panose="02000000000000000000" pitchFamily="2" charset="0"/>
                <a:ea typeface="Roboto" panose="02000000000000000000" pitchFamily="2" charset="0"/>
              </a:rPr>
              <a:t>Normalization: Standard Scaler </a:t>
            </a:r>
            <a:r>
              <a:rPr lang="en-US" sz="1100" i="1" dirty="0">
                <a:solidFill>
                  <a:srgbClr val="0A0A0A"/>
                </a:solidFill>
                <a:latin typeface="Roboto" panose="02000000000000000000" pitchFamily="2" charset="0"/>
                <a:ea typeface="Roboto" panose="02000000000000000000" pitchFamily="2" charset="0"/>
              </a:rPr>
              <a:t>(it makes mean as 0 and scales the data to unit variance)</a:t>
            </a:r>
          </a:p>
        </p:txBody>
      </p:sp>
      <p:pic>
        <p:nvPicPr>
          <p:cNvPr id="4" name="Content Placeholder 3">
            <a:extLst>
              <a:ext uri="{FF2B5EF4-FFF2-40B4-BE49-F238E27FC236}">
                <a16:creationId xmlns:a16="http://schemas.microsoft.com/office/drawing/2014/main" id="{9CD0ECFF-4FF9-285D-6100-128E6A20E7EA}"/>
              </a:ext>
            </a:extLst>
          </p:cNvPr>
          <p:cNvPicPr>
            <a:picLocks noGrp="1" noChangeAspect="1"/>
          </p:cNvPicPr>
          <p:nvPr>
            <p:ph idx="1"/>
          </p:nvPr>
        </p:nvPicPr>
        <p:blipFill>
          <a:blip r:embed="rId3"/>
          <a:stretch>
            <a:fillRect/>
          </a:stretch>
        </p:blipFill>
        <p:spPr>
          <a:xfrm>
            <a:off x="3902826" y="760807"/>
            <a:ext cx="5096776" cy="3733388"/>
          </a:xfrm>
          <a:prstGeom prst="rect">
            <a:avLst/>
          </a:prstGeom>
        </p:spPr>
      </p:pic>
    </p:spTree>
    <p:extLst>
      <p:ext uri="{BB962C8B-B14F-4D97-AF65-F5344CB8AC3E}">
        <p14:creationId xmlns:p14="http://schemas.microsoft.com/office/powerpoint/2010/main" val="4051071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265500" y="11122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Classification Algorithms</a:t>
            </a:r>
            <a:endParaRPr b="1" dirty="0"/>
          </a:p>
        </p:txBody>
      </p:sp>
      <p:sp>
        <p:nvSpPr>
          <p:cNvPr id="171" name="Google Shape;171;p25"/>
          <p:cNvSpPr txBox="1">
            <a:spLocks noGrp="1"/>
          </p:cNvSpPr>
          <p:nvPr>
            <p:ph type="subTitle" idx="1"/>
          </p:nvPr>
        </p:nvSpPr>
        <p:spPr>
          <a:xfrm>
            <a:off x="265500" y="3542100"/>
            <a:ext cx="4045200" cy="87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800" dirty="0"/>
          </a:p>
        </p:txBody>
      </p:sp>
      <p:sp>
        <p:nvSpPr>
          <p:cNvPr id="172" name="Google Shape;172;p2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Naïve</a:t>
            </a:r>
            <a:r>
              <a:rPr lang="en" dirty="0"/>
              <a:t> Bayes</a:t>
            </a:r>
            <a:endParaRPr dirty="0"/>
          </a:p>
          <a:p>
            <a:pPr marL="0" lvl="0" indent="0" algn="l" rtl="0">
              <a:spcBef>
                <a:spcPts val="1600"/>
              </a:spcBef>
              <a:spcAft>
                <a:spcPts val="0"/>
              </a:spcAft>
              <a:buNone/>
            </a:pPr>
            <a:r>
              <a:rPr lang="en" dirty="0"/>
              <a:t>K-Nearest Neighbour </a:t>
            </a:r>
          </a:p>
          <a:p>
            <a:pPr marL="0" lvl="0" indent="0" algn="l" rtl="0">
              <a:spcBef>
                <a:spcPts val="1600"/>
              </a:spcBef>
              <a:spcAft>
                <a:spcPts val="0"/>
              </a:spcAft>
              <a:buNone/>
            </a:pPr>
            <a:r>
              <a:rPr lang="en" dirty="0"/>
              <a:t>Logistic Regression</a:t>
            </a:r>
          </a:p>
          <a:p>
            <a:pPr marL="0" indent="0">
              <a:spcBef>
                <a:spcPts val="1600"/>
              </a:spcBef>
              <a:buNone/>
            </a:pPr>
            <a:r>
              <a:rPr lang="en-IN" dirty="0"/>
              <a:t>Decision Tree</a:t>
            </a:r>
            <a:endParaRPr dirty="0"/>
          </a:p>
          <a:p>
            <a:pPr marL="0" lvl="0" indent="0" algn="l" rtl="0">
              <a:spcBef>
                <a:spcPts val="1600"/>
              </a:spcBef>
              <a:spcAft>
                <a:spcPts val="0"/>
              </a:spcAft>
              <a:buNone/>
            </a:pPr>
            <a:r>
              <a:rPr lang="en" dirty="0"/>
              <a:t>Random Forest </a:t>
            </a:r>
            <a:endParaRPr dirty="0"/>
          </a:p>
          <a:p>
            <a:pPr marL="0" lvl="0" indent="0" algn="l" rtl="0">
              <a:spcBef>
                <a:spcPts val="1600"/>
              </a:spcBef>
              <a:spcAft>
                <a:spcPts val="0"/>
              </a:spcAft>
              <a:buNone/>
            </a:pPr>
            <a:r>
              <a:rPr lang="en" dirty="0"/>
              <a:t>XG Boost</a:t>
            </a:r>
          </a:p>
          <a:p>
            <a:pPr marL="0" lvl="0" indent="0" algn="l" rtl="0">
              <a:spcBef>
                <a:spcPts val="1600"/>
              </a:spcBef>
              <a:spcAft>
                <a:spcPts val="0"/>
              </a:spcAft>
              <a:buNone/>
            </a:pPr>
            <a:r>
              <a:rPr lang="en" dirty="0"/>
              <a:t>Light GBM</a:t>
            </a:r>
          </a:p>
          <a:p>
            <a:pPr marL="0" lvl="0" indent="0" algn="l" rtl="0">
              <a:spcBef>
                <a:spcPts val="1600"/>
              </a:spcBef>
              <a:spcAft>
                <a:spcPts val="0"/>
              </a:spcAft>
              <a:buNone/>
            </a:pPr>
            <a:r>
              <a:rPr lang="en" dirty="0"/>
              <a:t>ANN</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b="1" dirty="0"/>
              <a:t>Naïve Bayes</a:t>
            </a:r>
          </a:p>
        </p:txBody>
      </p:sp>
      <p:pic>
        <p:nvPicPr>
          <p:cNvPr id="178" name="Google Shape;178;p26"/>
          <p:cNvPicPr preferRelativeResize="0"/>
          <p:nvPr/>
        </p:nvPicPr>
        <p:blipFill>
          <a:blip r:embed="rId3"/>
          <a:srcRect/>
          <a:stretch/>
        </p:blipFill>
        <p:spPr>
          <a:xfrm>
            <a:off x="771524" y="1257692"/>
            <a:ext cx="6711763" cy="2628116"/>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1514</Words>
  <Application>Microsoft Office PowerPoint</Application>
  <PresentationFormat>On-screen Show (16:9)</PresentationFormat>
  <Paragraphs>142</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Roboto</vt:lpstr>
      <vt:lpstr>Geometric</vt:lpstr>
      <vt:lpstr>CS 513 Knowledge Discovery and Data Mining</vt:lpstr>
      <vt:lpstr>Team Members</vt:lpstr>
      <vt:lpstr>Problem Statement</vt:lpstr>
      <vt:lpstr>Data Set Explanation</vt:lpstr>
      <vt:lpstr>Understanding Data Set </vt:lpstr>
      <vt:lpstr>Label Encoding and Imputing missing values</vt:lpstr>
      <vt:lpstr>Data Balancing And Standardization</vt:lpstr>
      <vt:lpstr>Classification Algorithms</vt:lpstr>
      <vt:lpstr>Naïve Bayes</vt:lpstr>
      <vt:lpstr>KNN (k = 5)</vt:lpstr>
      <vt:lpstr>Logistic Regression</vt:lpstr>
      <vt:lpstr>Decision Tree</vt:lpstr>
      <vt:lpstr>Random Forest</vt:lpstr>
      <vt:lpstr>XG Boost</vt:lpstr>
      <vt:lpstr>XG Boost</vt:lpstr>
      <vt:lpstr>Light GBM</vt:lpstr>
      <vt:lpstr>Light GBM</vt:lpstr>
      <vt:lpstr>ANN</vt:lpstr>
      <vt:lpstr>Accuracy Comparison</vt:lpstr>
      <vt:lpstr>Results</vt:lpstr>
      <vt:lpstr>In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513 Knowledge Discovery and Data Mining</dc:title>
  <dc:creator>Yash Jain</dc:creator>
  <cp:lastModifiedBy>Yash Jain</cp:lastModifiedBy>
  <cp:revision>17</cp:revision>
  <dcterms:modified xsi:type="dcterms:W3CDTF">2023-10-11T18:40:45Z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2023-10-11T18:40:44Z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272cf000-aede-4af9-8635-062ec4e01591</vt:lpwstr>
  </property>
  <property fmtid="{D5CDD505-2E9C-101B-9397-08002B2CF9AE}" pid="8" name="MSIP_Label_a73fd474-4f3c-44ed-88fb-5cc4bd2471bf_ContentBits">
    <vt:lpwstr>0</vt:lpwstr>
  </property>
</Properties>
</file>